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5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76CEC-824A-1041-B408-787614FA9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3FD8C-3046-9643-8023-5ABF42556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E4019-D8D3-0547-91D0-FC135793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136A8-F2AA-CF46-A940-1EE9E4272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BC86B-042B-CE46-86A4-AFB1A7CA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20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A2825-EA27-E945-BF51-7F8B6116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D0B3A-D01B-7F4F-9026-C79B3E050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9005F-8125-1247-A77D-5DE07B83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AA04A-83A0-B644-A22C-F3903FA0B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5FF79-53EC-2E40-88F3-681E0331D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38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A179CC-3D26-0149-8068-0EF3C30EF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B3092-9B23-EF41-8D26-560E24894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26185-7C13-534C-BFB1-91779C8C5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7A7A5-AEFB-6242-86A2-425197F6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17F67-1ED0-E64C-941B-8BD71CDF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61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54F82-1D6B-FF42-81BF-5E8150F8A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C1409-96BF-B946-ADDF-035EAAB1E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B93FD-EA3D-3C44-9646-40177CB9F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42115-ABDF-CF45-AD9E-91D56D59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D5A60-A466-DA47-BE9C-566FAA77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26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A8AE-5F12-EA4C-95DE-19F29B053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42555-7B26-CD4F-A227-9AE397AB7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B9CA6-B75A-BB46-8823-4BC36E5C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52B60-FB9D-7D43-B583-A4D6764B6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74760-B615-B744-8B4B-7FF2D11F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68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E4C21-5C13-714A-8F45-173332B1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6212E-A819-D544-9509-B6AB19FFC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44EC1-014C-8444-A09B-74489C20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26B9F-AE80-3140-8DFB-18705623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20AC8-C40D-0F41-B421-542E71E4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8292A-2EF1-7D42-A351-667F3071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51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8C48-6339-A04E-A055-EBD20804F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1EF4A-3039-5043-A8AE-CB1CE50F6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B3B8B-C0B8-944D-A8CD-D511D155E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1AF3B-A515-1F4C-8755-BFFBDCEFE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16176-BED9-2A41-8914-075D1A5B9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0F5E5-0240-914A-8D73-8AAFD315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5DE84-618E-1145-B548-D2CE443D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9775F5-EA85-D040-9AF3-053B1C92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62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888B8-0618-DC4E-9E88-201AD517C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BF641B-02C7-984C-B8C9-7008F6312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90562-1302-6042-B297-BC4FFAD4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6F747-C305-4F41-B339-56BE2284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6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6E626B-92D7-4548-AAEC-B7EC30B0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98971-B0FA-4941-9689-3095A3FF9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70675-091A-414F-BEC0-EEC1BFFC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6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BF811-44BE-C248-AEB3-230178A61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6F881-F06C-5848-8FC5-C7694F051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52221-006D-634A-9430-AFDB0AC56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62F2C-A98A-EC47-9DA7-BC013EBF1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33891-0C39-954C-85FC-C66D42E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10F89-B40D-8F44-B184-7696DF85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78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1BE-5F99-1249-B2DA-039F65AC4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C84C7C-6E0E-4341-A43D-0998306A7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A7BB0-3248-C545-B758-88D9954FB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647E5-2D89-C748-B76E-D5CA651BF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47A59-DC66-A148-9B70-D3CF8001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550AA-851B-D14A-893D-5B694B8D2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ACB52A-A743-6242-8264-84F0BD91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90713-CA92-0B42-B6ED-A8F1D77F5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AB274-63B3-8C45-8074-79F1030FF9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CB6F5-A8A3-AD4B-8643-8DD0679A921C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A30C8-99CC-0944-B3F9-3FD214712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1265C-E097-8542-AF10-6DD3E339B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3441A-D123-E345-AE6B-5A47BF3F31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58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@hood-smith.me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opa.com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xt.com/uk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eckout.com/" TargetMode="External"/><Relationship Id="rId2" Type="http://schemas.openxmlformats.org/officeDocument/2006/relationships/hyperlink" Target="https://www.worldremit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umup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parethemarket.com/" TargetMode="External"/><Relationship Id="rId2" Type="http://schemas.openxmlformats.org/officeDocument/2006/relationships/hyperlink" Target="http://gocompare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habito.com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imarybid.com/home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inancial_technolog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deloitte.com/uk/en/pages/financial-services/articles/uk-fintech-landscape.html" TargetMode="External"/><Relationship Id="rId2" Type="http://schemas.openxmlformats.org/officeDocument/2006/relationships/hyperlink" Target="https://www.gov.uk/government/publications/the-kalifa-review-of-uk-fintec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deloitte.com/uk/en/pages/financial-services/articles/uk-fintech-landscap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auhurst.com/blog/fintech-startup-companies/" TargetMode="External"/><Relationship Id="rId2" Type="http://schemas.openxmlformats.org/officeDocument/2006/relationships/hyperlink" Target="https://www.atombank.co.uk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log.scottlogic.com/2020/06/17/Open-Banking.html" TargetMode="External"/><Relationship Id="rId4" Type="http://schemas.openxmlformats.org/officeDocument/2006/relationships/hyperlink" Target="https://www.openbanking.org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illy.com/library/view/hands-on-machine-learning/9781492032632/" TargetMode="External"/><Relationship Id="rId2" Type="http://schemas.openxmlformats.org/officeDocument/2006/relationships/hyperlink" Target="https://www.quantexa.com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ego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09B5-AD4D-824B-B009-469BAA0065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Exciting times for UK FinTech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A547C-FD2E-0A48-BAF7-6FA283EB14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James Hood-Smith</a:t>
            </a:r>
          </a:p>
          <a:p>
            <a:r>
              <a:rPr lang="en-GB" dirty="0">
                <a:hlinkClick r:id="rId2"/>
              </a:rPr>
              <a:t>james@hood-smith.me.uk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231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613392"/>
            <a:ext cx="5275384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6"/>
                </a:solidFill>
              </a:rPr>
              <a:t>Lending</a:t>
            </a:r>
            <a:endParaRPr lang="en-GB" b="1" dirty="0">
              <a:solidFill>
                <a:schemeClr val="accent6"/>
              </a:solidFill>
            </a:endParaRPr>
          </a:p>
          <a:p>
            <a:pPr algn="ctr"/>
            <a:r>
              <a:rPr lang="en-GB" dirty="0"/>
              <a:t>“Companies focused on innovating credit, from commercial to alternative and specialist lenders or platforms facilitating P2P”</a:t>
            </a:r>
          </a:p>
          <a:p>
            <a:pPr algn="ctr"/>
            <a:r>
              <a:rPr lang="en-GB" dirty="0"/>
              <a:t>13%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SMEs and individuals can only secure loans from retail banks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Underserved by traditional loan investors, who are generally after  high yield-generating investments.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2944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1. Traditional Practice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498367"/>
            <a:ext cx="506324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2. What circumstances changed?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SMEs and individuals look elsewhere.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New platforms offer retail investors to invest in small balance P2P unsecured consumer loans.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Have since expanded to small business lending, student loans and auto finance.</a:t>
            </a:r>
          </a:p>
          <a:p>
            <a:endParaRPr lang="en-GB" sz="2400" b="1" dirty="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hlinkClick r:id="rId2"/>
              </a:rPr>
              <a:t>Zopa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Offers wide range of P2P investment ISA and credit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Gained banking licence June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Uses "soft" credit checks for personal loans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£276m (as of Jan.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5" y="4960032"/>
            <a:ext cx="5063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Cloud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 Banking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6" y="4498367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4. Relevant Tech</a:t>
            </a:r>
          </a:p>
        </p:txBody>
      </p:sp>
    </p:spTree>
    <p:extLst>
      <p:ext uri="{BB962C8B-B14F-4D97-AF65-F5344CB8AC3E}">
        <p14:creationId xmlns:p14="http://schemas.microsoft.com/office/powerpoint/2010/main" val="19641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613392"/>
            <a:ext cx="5275384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1"/>
                </a:solidFill>
              </a:rPr>
              <a:t>Business Banking</a:t>
            </a:r>
            <a:endParaRPr lang="en-GB" b="1" dirty="0">
              <a:solidFill>
                <a:schemeClr val="accent1"/>
              </a:solidFill>
            </a:endParaRPr>
          </a:p>
          <a:p>
            <a:pPr algn="ctr"/>
            <a:r>
              <a:rPr lang="en-GB" dirty="0"/>
              <a:t>“This category is primarily focused on supporting SME businesses with their accounting, finances, payroll, invoice and expense management needs.”</a:t>
            </a:r>
          </a:p>
          <a:p>
            <a:pPr algn="ctr"/>
            <a:r>
              <a:rPr lang="en-GB" dirty="0"/>
              <a:t>8%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 done by accountants on desktop accounting software.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2944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1. Traditional 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CE24F-D793-8C4F-9055-B8636D8FCA18}"/>
              </a:ext>
            </a:extLst>
          </p:cNvPr>
          <p:cNvSpPr txBox="1"/>
          <p:nvPr/>
        </p:nvSpPr>
        <p:spPr>
          <a:xfrm>
            <a:off x="267287" y="4960032"/>
            <a:ext cx="5275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Increased digitisation.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Move from desktop to web (e.g., Xero)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SME founders want greater oversight and want to reduce cost of accountancy services.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data and more tools for its 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498367"/>
            <a:ext cx="434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2. What circumstances changed?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hlinkClick r:id="rId2"/>
              </a:rPr>
              <a:t>Dext</a:t>
            </a:r>
            <a:r>
              <a:rPr lang="en-GB" b="1" dirty="0"/>
              <a:t> (formally Receipt Bank)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uses OCR and templating technology to extract written information (on receipts, invoices or other financial documents).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synchronised with bookkeeping software.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£113m (as of Jan.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5" y="4960032"/>
            <a:ext cx="506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Machine learning advances in OCR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6" y="4498367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4. Relevant Tech</a:t>
            </a:r>
          </a:p>
        </p:txBody>
      </p:sp>
    </p:spTree>
    <p:extLst>
      <p:ext uri="{BB962C8B-B14F-4D97-AF65-F5344CB8AC3E}">
        <p14:creationId xmlns:p14="http://schemas.microsoft.com/office/powerpoint/2010/main" val="337321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9" y="2774818"/>
            <a:ext cx="5275384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/>
                </a:solidFill>
              </a:rPr>
              <a:t>Payments</a:t>
            </a:r>
            <a:endParaRPr lang="en-GB" b="1" dirty="0">
              <a:solidFill>
                <a:schemeClr val="accent2"/>
              </a:solidFill>
            </a:endParaRPr>
          </a:p>
          <a:p>
            <a:pPr algn="ctr"/>
            <a:r>
              <a:rPr lang="en-GB" dirty="0"/>
              <a:t>“Businesses that provide underlying money transfer, remittance and foreign exchange services, from payments initiation EPOS systems”</a:t>
            </a:r>
          </a:p>
          <a:p>
            <a:pPr algn="ctr"/>
            <a:r>
              <a:rPr lang="en-GB" dirty="0"/>
              <a:t>19%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8287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 sending remittances (money as gifts), person A in developed country takes cash to agent of transfer firm, be it a bank branch or accredited corner shop. Money than transferred to a developing country. Person B goes to another agent of the transfer firm, typically bank, shop or bureau de change, and then withdraws money in cash.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309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1. Traditional Practice*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CE24F-D793-8C4F-9055-B8636D8FCA18}"/>
              </a:ext>
            </a:extLst>
          </p:cNvPr>
          <p:cNvSpPr txBox="1"/>
          <p:nvPr/>
        </p:nvSpPr>
        <p:spPr>
          <a:xfrm>
            <a:off x="267287" y="4960032"/>
            <a:ext cx="5275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Post crash and rise in fines to big players meant many retail banks started closing the accounts of clients in the remittance transfer business.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digitisation provides prospect of convenience, security, no agents and no cash pick ups.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Mobile money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498367"/>
            <a:ext cx="4500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2. What circumstances changed?*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hlinkClick r:id="rId2"/>
              </a:rPr>
              <a:t>WorldRemit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 sending side 100% cashless.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 receiving side: bank deposit, mobile money, mobile airtime top-up and cash collection.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£314m (as of Jan.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5052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3. A successful example of disruption*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5" y="4960032"/>
            <a:ext cx="5063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 services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6" y="4498367"/>
            <a:ext cx="2404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4. Relevant Tech*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5DE540-2EE3-624C-8A91-0D6F23D1323C}"/>
              </a:ext>
            </a:extLst>
          </p:cNvPr>
          <p:cNvSpPr txBox="1"/>
          <p:nvPr/>
        </p:nvSpPr>
        <p:spPr>
          <a:xfrm>
            <a:off x="7006107" y="5837195"/>
            <a:ext cx="491860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i="1" dirty="0"/>
              <a:t>* This slide only looks at money transfer. See </a:t>
            </a:r>
            <a:r>
              <a:rPr lang="en-GB" i="1" dirty="0">
                <a:hlinkClick r:id="rId3"/>
              </a:rPr>
              <a:t>checkout.com </a:t>
            </a:r>
            <a:r>
              <a:rPr lang="en-GB" i="1" dirty="0"/>
              <a:t>and </a:t>
            </a:r>
            <a:r>
              <a:rPr lang="en-GB" i="1" dirty="0">
                <a:hlinkClick r:id="rId4"/>
              </a:rPr>
              <a:t>SumUp</a:t>
            </a:r>
            <a:r>
              <a:rPr lang="en-GB" i="1" dirty="0"/>
              <a:t> for examples of disruptive payment initiation and EPOS.   </a:t>
            </a:r>
          </a:p>
        </p:txBody>
      </p:sp>
    </p:spTree>
    <p:extLst>
      <p:ext uri="{BB962C8B-B14F-4D97-AF65-F5344CB8AC3E}">
        <p14:creationId xmlns:p14="http://schemas.microsoft.com/office/powerpoint/2010/main" val="75725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528668"/>
            <a:ext cx="5275384" cy="13542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6"/>
                </a:solidFill>
              </a:rPr>
              <a:t>Quote Aggregators</a:t>
            </a:r>
            <a:endParaRPr lang="en-GB" b="1" dirty="0">
              <a:solidFill>
                <a:schemeClr val="accent6"/>
              </a:solidFill>
            </a:endParaRPr>
          </a:p>
          <a:p>
            <a:pPr algn="ctr"/>
            <a:r>
              <a:rPr lang="en-GB" dirty="0"/>
              <a:t>“Companies providing online comparison engines for consumer quotes.”</a:t>
            </a:r>
          </a:p>
          <a:p>
            <a:pPr algn="ctr"/>
            <a:r>
              <a:rPr lang="en-GB" dirty="0"/>
              <a:t>4%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Insurance brokers work directly between customers and insurance companies.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2944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1. Traditional 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CE24F-D793-8C4F-9055-B8636D8FCA18}"/>
              </a:ext>
            </a:extLst>
          </p:cNvPr>
          <p:cNvSpPr txBox="1"/>
          <p:nvPr/>
        </p:nvSpPr>
        <p:spPr>
          <a:xfrm>
            <a:off x="267287" y="4467661"/>
            <a:ext cx="5275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Quote aggregators automate the middleman.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Insurance aggregators are well known and have been disrupting the established industry for a some time – see, e.g., </a:t>
            </a:r>
            <a:r>
              <a:rPr lang="en-GB" dirty="0">
                <a:hlinkClick r:id="rId2"/>
              </a:rPr>
              <a:t>gocompare.com</a:t>
            </a:r>
            <a:r>
              <a:rPr lang="en-GB" dirty="0"/>
              <a:t>, </a:t>
            </a:r>
            <a:r>
              <a:rPr lang="en-GB" dirty="0">
                <a:hlinkClick r:id="rId3"/>
              </a:rPr>
              <a:t>comparethemarket.com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more recent development is mortgage aggregators 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005996"/>
            <a:ext cx="434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2. What circumstances changed?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hlinkClick r:id="rId4"/>
              </a:rPr>
              <a:t>Habito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Both lender and mortgage broker.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Searches across 90 separate lenders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customer fees for mortgages it arranges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Shows likelihood customer will be eligible.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£83.2m (as of Jan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6" y="4467661"/>
            <a:ext cx="506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Chatbot interfaces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Machine learning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7" y="4005996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4. Relevant Tech</a:t>
            </a:r>
          </a:p>
        </p:txBody>
      </p:sp>
    </p:spTree>
    <p:extLst>
      <p:ext uri="{BB962C8B-B14F-4D97-AF65-F5344CB8AC3E}">
        <p14:creationId xmlns:p14="http://schemas.microsoft.com/office/powerpoint/2010/main" val="105997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613392"/>
            <a:ext cx="5275384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accent1"/>
                </a:solidFill>
              </a:rPr>
              <a:t>WealthTech</a:t>
            </a:r>
            <a:endParaRPr lang="en-GB" b="1" dirty="0">
              <a:solidFill>
                <a:schemeClr val="accent1"/>
              </a:solidFill>
            </a:endParaRPr>
          </a:p>
          <a:p>
            <a:pPr algn="ctr"/>
            <a:r>
              <a:rPr lang="en-GB" dirty="0"/>
              <a:t>“covers investment and management platforms, sales and trading analysis tools, personal finance management &amp; crypto exchanges.”</a:t>
            </a:r>
          </a:p>
          <a:p>
            <a:pPr algn="ctr"/>
            <a:r>
              <a:rPr lang="en-GB" dirty="0"/>
              <a:t>37%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Investment choice is biased to the wealthy.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and tools for trading restricted to institutional investors.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2944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1. Traditional Practice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498367"/>
            <a:ext cx="434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2. What circumstances changed?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hlinkClick r:id="rId2"/>
              </a:rPr>
              <a:t>PrimaryBid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Gives retail investors access to one-off public company fundraisings and IPOs.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Such “accelerated” follow-raises have previously only been the privy of institutional investors.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£89.0m (as of Jan.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5" y="4960032"/>
            <a:ext cx="5063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Machine learning for portfolio-optimisation (Robo-advising)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Machine learning for algorithmic trading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6" y="4498367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4. Relevant Tech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087C95-ACA0-9F43-AE03-8A14DEA4CD03}"/>
              </a:ext>
            </a:extLst>
          </p:cNvPr>
          <p:cNvSpPr txBox="1"/>
          <p:nvPr/>
        </p:nvSpPr>
        <p:spPr>
          <a:xfrm>
            <a:off x="1017431" y="5396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64075-5F3D-B340-A073-98CC3BDF7536}"/>
              </a:ext>
            </a:extLst>
          </p:cNvPr>
          <p:cNvSpPr txBox="1"/>
          <p:nvPr/>
        </p:nvSpPr>
        <p:spPr>
          <a:xfrm>
            <a:off x="267286" y="4968756"/>
            <a:ext cx="53994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Increased competition following regulatory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Robo-advisors lower entry cost for passive investing index strategies.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Low interest rates , “lockdown boredom” and greater volatility in market prompt boom in retail trading</a:t>
            </a:r>
          </a:p>
        </p:txBody>
      </p:sp>
    </p:spTree>
    <p:extLst>
      <p:ext uri="{BB962C8B-B14F-4D97-AF65-F5344CB8AC3E}">
        <p14:creationId xmlns:p14="http://schemas.microsoft.com/office/powerpoint/2010/main" val="12979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E3DDC-1453-3E42-B83B-D5FC03DFC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Conclusion: some 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0DD16-F8C7-0242-8FD0-0877479FD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Causes of Change</a:t>
            </a:r>
          </a:p>
          <a:p>
            <a:pPr lvl="1"/>
            <a:r>
              <a:rPr lang="en-GB" dirty="0"/>
              <a:t>Regulatory changes post financial crash lead to greater competition</a:t>
            </a:r>
          </a:p>
          <a:p>
            <a:pPr lvl="1"/>
            <a:r>
              <a:rPr lang="en-GB" dirty="0"/>
              <a:t>Opportunities afforded by improvements in tech (esp. web services and machine learning)</a:t>
            </a:r>
          </a:p>
          <a:p>
            <a:r>
              <a:rPr lang="en-GB" dirty="0"/>
              <a:t>Ways of disruption</a:t>
            </a:r>
          </a:p>
          <a:p>
            <a:pPr lvl="1"/>
            <a:r>
              <a:rPr lang="en-GB" dirty="0"/>
              <a:t>Removal of middleman</a:t>
            </a:r>
          </a:p>
          <a:p>
            <a:pPr lvl="1"/>
            <a:r>
              <a:rPr lang="en-GB" dirty="0"/>
              <a:t>Greater personalisation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014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4F31-3E89-3F47-9FB9-3C7DE998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Books mentioned in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12481-993B-5B48-87B3-F73650AD2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Hands-On Machine Learning with Scikit-Learn, </a:t>
            </a:r>
            <a:r>
              <a:rPr lang="en-US" i="1" dirty="0" err="1"/>
              <a:t>Keras</a:t>
            </a:r>
            <a:r>
              <a:rPr lang="en-US" i="1" dirty="0"/>
              <a:t>, and TensorFlow</a:t>
            </a:r>
            <a:r>
              <a:rPr lang="en-US" dirty="0"/>
              <a:t>, </a:t>
            </a:r>
            <a:r>
              <a:rPr lang="en-US" i="1" dirty="0"/>
              <a:t>2nd Edition, </a:t>
            </a:r>
            <a:r>
              <a:rPr lang="en-US" dirty="0"/>
              <a:t>by </a:t>
            </a:r>
            <a:r>
              <a:rPr lang="en-US" dirty="0" err="1"/>
              <a:t>Aurélien</a:t>
            </a:r>
            <a:r>
              <a:rPr lang="en-US" dirty="0"/>
              <a:t> </a:t>
            </a:r>
            <a:r>
              <a:rPr lang="en-US" dirty="0" err="1"/>
              <a:t>Géron</a:t>
            </a:r>
            <a:r>
              <a:rPr lang="en-US" dirty="0"/>
              <a:t>, O'Reilly Media, Inc, 2019</a:t>
            </a:r>
            <a:br>
              <a:rPr lang="en-US" dirty="0"/>
            </a:br>
            <a:endParaRPr lang="en-US" dirty="0"/>
          </a:p>
          <a:p>
            <a:r>
              <a:rPr lang="en-US" i="1" dirty="0"/>
              <a:t>Weapons of Math Destruction, </a:t>
            </a:r>
            <a:r>
              <a:rPr lang="en-US" dirty="0"/>
              <a:t>by Cathy O’Neil, Crown Books, 2016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5707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1292-1A55-534E-B071-2085C47BC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3252-14D2-BD46-9562-5D38288B1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GB" dirty="0"/>
              <a:t>Introduction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What is FinTech?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The </a:t>
            </a:r>
            <a:r>
              <a:rPr lang="en-GB" dirty="0" err="1"/>
              <a:t>Kalifa</a:t>
            </a:r>
            <a:r>
              <a:rPr lang="en-GB" dirty="0"/>
              <a:t> Review</a:t>
            </a:r>
          </a:p>
          <a:p>
            <a:pPr marL="571500" indent="-571500">
              <a:buFont typeface="+mj-lt"/>
              <a:buAutoNum type="romanUcPeriod"/>
            </a:pPr>
            <a:r>
              <a:rPr lang="en-GB" dirty="0"/>
              <a:t>The 8 sub-fields of UK FinTech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Banking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 err="1"/>
              <a:t>RegTech</a:t>
            </a:r>
            <a:endParaRPr lang="en-GB" dirty="0"/>
          </a:p>
          <a:p>
            <a:pPr marL="1028700" lvl="1" indent="-571500">
              <a:buFont typeface="+mj-lt"/>
              <a:buAutoNum type="alphaLcPeriod"/>
            </a:pPr>
            <a:r>
              <a:rPr lang="en-GB" dirty="0" err="1"/>
              <a:t>InsurTech</a:t>
            </a:r>
            <a:endParaRPr lang="en-GB" dirty="0"/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Lending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Business Banking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Payments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/>
              <a:t>Quote Aggregators</a:t>
            </a:r>
          </a:p>
          <a:p>
            <a:pPr marL="1028700" lvl="1" indent="-571500">
              <a:buFont typeface="+mj-lt"/>
              <a:buAutoNum type="alphaLcPeriod"/>
            </a:pPr>
            <a:r>
              <a:rPr lang="en-GB" dirty="0" err="1"/>
              <a:t>WealthTech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61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053DC-23A9-4049-BEBC-D971CA46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FinTech?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B1E89-360A-7640-AD65-84C60A2D6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FinTech is not </a:t>
            </a:r>
            <a:r>
              <a:rPr lang="en-GB" i="1" dirty="0"/>
              <a:t>just</a:t>
            </a:r>
            <a:r>
              <a:rPr lang="en-GB" dirty="0"/>
              <a:t> about technology.</a:t>
            </a:r>
            <a:br>
              <a:rPr lang="en-GB" dirty="0"/>
            </a:br>
            <a:endParaRPr lang="en-GB" dirty="0"/>
          </a:p>
          <a:p>
            <a:r>
              <a:rPr lang="en-GB" dirty="0"/>
              <a:t>Wikipedia </a:t>
            </a:r>
            <a:r>
              <a:rPr lang="en-GB"/>
              <a:t>tells us that </a:t>
            </a:r>
            <a:r>
              <a:rPr lang="en-GB" dirty="0"/>
              <a:t>FinTech is:</a:t>
            </a:r>
            <a:br>
              <a:rPr lang="en-GB" dirty="0"/>
            </a:br>
            <a:br>
              <a:rPr lang="en-GB" dirty="0"/>
            </a:br>
            <a:r>
              <a:rPr lang="en-GB" i="1" dirty="0"/>
              <a:t>"technology and innovation that aims to compete with traditional financial methods in the delivery of financial services." [</a:t>
            </a:r>
            <a:r>
              <a:rPr lang="en-GB" i="1" dirty="0">
                <a:hlinkClick r:id="rId2"/>
              </a:rPr>
              <a:t>link</a:t>
            </a:r>
            <a:r>
              <a:rPr lang="en-GB" i="1" dirty="0"/>
              <a:t>]</a:t>
            </a:r>
            <a:br>
              <a:rPr lang="en-GB" i="1" dirty="0"/>
            </a:br>
            <a:endParaRPr lang="en-GB" i="1" dirty="0"/>
          </a:p>
          <a:p>
            <a:r>
              <a:rPr lang="en-GB" dirty="0"/>
              <a:t>As much to do with technology, FinTech is also about </a:t>
            </a:r>
            <a:r>
              <a:rPr lang="en-GB" b="1" dirty="0"/>
              <a:t>disruption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92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8F624-E0EE-754A-BE93-C6D4C21EA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 for each FinTech sub-field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1ED9-CD79-2E49-8D09-3AAC5C658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What is the traditional practice?</a:t>
            </a: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circumstances have arisen to allow for disruption?</a:t>
            </a: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is a an example of a successful UK disruptor?</a:t>
            </a:r>
            <a:br>
              <a:rPr lang="en-GB" dirty="0"/>
            </a:b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is some of the relevant IT?</a:t>
            </a:r>
          </a:p>
        </p:txBody>
      </p:sp>
    </p:spTree>
    <p:extLst>
      <p:ext uri="{BB962C8B-B14F-4D97-AF65-F5344CB8AC3E}">
        <p14:creationId xmlns:p14="http://schemas.microsoft.com/office/powerpoint/2010/main" val="365817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AD972-3E46-9F4F-9C16-A3055F4C5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Kalifa</a:t>
            </a:r>
            <a:r>
              <a:rPr lang="en-GB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E140D-0841-8045-AC97-E6CD0BFFB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At the time of 2020 budget, Ron </a:t>
            </a:r>
            <a:r>
              <a:rPr lang="en-GB" dirty="0" err="1"/>
              <a:t>Kalifa</a:t>
            </a:r>
            <a:r>
              <a:rPr lang="en-GB" dirty="0"/>
              <a:t> OBE was commissioned to construct a review that could lead the vision and the plan for continued success of the UK’s FinTech sector.</a:t>
            </a:r>
          </a:p>
          <a:p>
            <a:r>
              <a:rPr lang="en-GB" dirty="0">
                <a:hlinkClick r:id="rId2"/>
              </a:rPr>
              <a:t>Final report</a:t>
            </a:r>
            <a:r>
              <a:rPr lang="en-GB" dirty="0"/>
              <a:t> published end of Feb 2021.</a:t>
            </a:r>
          </a:p>
          <a:p>
            <a:r>
              <a:rPr lang="en-GB" dirty="0"/>
              <a:t>It made 17 recommendations across five priority areas: skills and talent, investment, international, policy and regulation, and national connectivity.</a:t>
            </a:r>
          </a:p>
          <a:p>
            <a:r>
              <a:rPr lang="en-GB" dirty="0"/>
              <a:t>This talk will not reference recommendations directly, but instead use work done for the report by Deloitte that provides </a:t>
            </a:r>
            <a:r>
              <a:rPr lang="en-GB" dirty="0">
                <a:hlinkClick r:id="rId3"/>
              </a:rPr>
              <a:t>a grassroots analysis of the UK FinTech landscape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478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C3DB-BE19-1046-8C7A-ECB622A93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 Sub-fields of UK Fintech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EAB2A8-B646-0742-BAC3-4A6A55C801E4}"/>
              </a:ext>
            </a:extLst>
          </p:cNvPr>
          <p:cNvSpPr txBox="1"/>
          <p:nvPr/>
        </p:nvSpPr>
        <p:spPr>
          <a:xfrm>
            <a:off x="900860" y="6123543"/>
            <a:ext cx="10390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Adapted from </a:t>
            </a:r>
            <a:r>
              <a:rPr lang="en-GB" dirty="0">
                <a:hlinkClick r:id="rId2"/>
              </a:rPr>
              <a:t>https://www2.deloitte.com/uk/en/pages/financial-services/articles/uk-fintech-landscape.html</a:t>
            </a:r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ABB25FE-C64C-9B4B-9CD3-22E017094DAF}"/>
              </a:ext>
            </a:extLst>
          </p:cNvPr>
          <p:cNvGrpSpPr/>
          <p:nvPr/>
        </p:nvGrpSpPr>
        <p:grpSpPr>
          <a:xfrm>
            <a:off x="1769326" y="1667372"/>
            <a:ext cx="8653348" cy="3523256"/>
            <a:chOff x="1639229" y="1846553"/>
            <a:chExt cx="8653348" cy="352325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198B100-4174-7A4B-95E4-F04BCD839C96}"/>
                </a:ext>
              </a:extLst>
            </p:cNvPr>
            <p:cNvSpPr/>
            <p:nvPr/>
          </p:nvSpPr>
          <p:spPr>
            <a:xfrm>
              <a:off x="1639229" y="1846553"/>
              <a:ext cx="2163337" cy="1761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Banking</a:t>
              </a:r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4EEBBB-52D0-7241-949E-67C9F2E4F544}"/>
                </a:ext>
              </a:extLst>
            </p:cNvPr>
            <p:cNvSpPr/>
            <p:nvPr/>
          </p:nvSpPr>
          <p:spPr>
            <a:xfrm>
              <a:off x="3802566" y="1846553"/>
              <a:ext cx="2163337" cy="17616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RegTech</a:t>
              </a:r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C987C7B-566B-A140-8830-D1E7B579871A}"/>
                </a:ext>
              </a:extLst>
            </p:cNvPr>
            <p:cNvSpPr/>
            <p:nvPr/>
          </p:nvSpPr>
          <p:spPr>
            <a:xfrm>
              <a:off x="5965903" y="1846553"/>
              <a:ext cx="2163337" cy="1761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InsurTech</a:t>
              </a:r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1C8BDB0-764C-2844-878C-124D2F2EC22D}"/>
                </a:ext>
              </a:extLst>
            </p:cNvPr>
            <p:cNvSpPr/>
            <p:nvPr/>
          </p:nvSpPr>
          <p:spPr>
            <a:xfrm>
              <a:off x="8129240" y="1846553"/>
              <a:ext cx="2163337" cy="17616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Lending</a:t>
              </a: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C4A990-26C8-7A47-9555-9C58CF68F591}"/>
                </a:ext>
              </a:extLst>
            </p:cNvPr>
            <p:cNvSpPr/>
            <p:nvPr/>
          </p:nvSpPr>
          <p:spPr>
            <a:xfrm>
              <a:off x="1639229" y="3608181"/>
              <a:ext cx="2163337" cy="17616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Business Banking</a:t>
              </a:r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AA8D682-B220-6943-8A13-59CFB276207B}"/>
                </a:ext>
              </a:extLst>
            </p:cNvPr>
            <p:cNvSpPr/>
            <p:nvPr/>
          </p:nvSpPr>
          <p:spPr>
            <a:xfrm>
              <a:off x="3802566" y="3608181"/>
              <a:ext cx="2163337" cy="1761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Payments</a:t>
              </a: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9FC124C-242A-7B44-A983-B85CA297A23A}"/>
                </a:ext>
              </a:extLst>
            </p:cNvPr>
            <p:cNvSpPr/>
            <p:nvPr/>
          </p:nvSpPr>
          <p:spPr>
            <a:xfrm>
              <a:off x="5965903" y="3608181"/>
              <a:ext cx="2163337" cy="17616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Quote Aggregators</a:t>
              </a: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B42F922-5A55-154B-BB61-E1D3B755D5EF}"/>
                </a:ext>
              </a:extLst>
            </p:cNvPr>
            <p:cNvSpPr/>
            <p:nvPr/>
          </p:nvSpPr>
          <p:spPr>
            <a:xfrm>
              <a:off x="8129240" y="3608181"/>
              <a:ext cx="2163337" cy="1761628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WealthTech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2641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528668"/>
            <a:ext cx="5275384" cy="13542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6"/>
                </a:solidFill>
              </a:rPr>
              <a:t>Banking</a:t>
            </a:r>
            <a:endParaRPr lang="en-GB" b="1" dirty="0">
              <a:solidFill>
                <a:schemeClr val="accent6"/>
              </a:solidFill>
            </a:endParaRPr>
          </a:p>
          <a:p>
            <a:pPr algn="ctr"/>
            <a:r>
              <a:rPr lang="en-GB" dirty="0"/>
              <a:t>“Core banking products including personal current accounts, savings and mortgages.”</a:t>
            </a:r>
          </a:p>
          <a:p>
            <a:pPr algn="ctr"/>
            <a:r>
              <a:rPr lang="en-GB" dirty="0"/>
              <a:t>13%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Big 4 (Lloyds, Barclays, HSBC, NatWest) dominate market with little competition.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Banks less obviously "retail" or "investment" and could offer both types of services under the same brand.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5063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1. Traditional Practice (pre 2008 crash)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CE24F-D793-8C4F-9055-B8636D8FCA18}"/>
              </a:ext>
            </a:extLst>
          </p:cNvPr>
          <p:cNvSpPr txBox="1"/>
          <p:nvPr/>
        </p:nvSpPr>
        <p:spPr>
          <a:xfrm>
            <a:off x="267287" y="4467661"/>
            <a:ext cx="5275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Post crash, the newly created FCA wants more customer protection and a better deal for consumers. Biggest way to clip the wings of the Big 4 is to increase competition.</a:t>
            </a:r>
            <a:br>
              <a:rPr lang="en-GB" dirty="0"/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Financial Services Act 2012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Current Account Switch Service (CASS)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Open Banking 2018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005996"/>
            <a:ext cx="434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2. What circumstances changed?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hlinkClick r:id="rId2"/>
              </a:rPr>
              <a:t>Atom Bank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Ranked 3rd in business analyst </a:t>
            </a:r>
            <a:r>
              <a:rPr lang="en-GB" dirty="0" err="1"/>
              <a:t>Beauhurst's</a:t>
            </a:r>
            <a:r>
              <a:rPr lang="en-GB" dirty="0"/>
              <a:t> list of </a:t>
            </a:r>
            <a:r>
              <a:rPr lang="en-GB" dirty="0">
                <a:hlinkClick r:id="rId3"/>
              </a:rPr>
              <a:t>50 top fintech UK startups</a:t>
            </a:r>
            <a:r>
              <a:rPr lang="en-GB" dirty="0"/>
              <a:t> and scale-up.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Offers savings and mortgages and is entirely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digital.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£482m (as of Jan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6" y="4467661"/>
            <a:ext cx="50632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Open Banking Implementation Entity (OBIE) </a:t>
            </a:r>
            <a:r>
              <a:rPr lang="en-GB" dirty="0"/>
              <a:t>lays down the specifications for how banks and Third Party Providers (TPP) can talk to each. (See </a:t>
            </a:r>
            <a:r>
              <a:rPr lang="en-GB" dirty="0">
                <a:hlinkClick r:id="rId5"/>
              </a:rPr>
              <a:t>here</a:t>
            </a:r>
            <a:r>
              <a:rPr lang="en-GB" dirty="0"/>
              <a:t> for excellent summary)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Cloud services (like you don't need a London skyscraper, you don't need your own data centre!)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7" y="4005996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6"/>
                </a:solidFill>
              </a:rPr>
              <a:t>4. Relevant Tech</a:t>
            </a:r>
          </a:p>
        </p:txBody>
      </p:sp>
    </p:spTree>
    <p:extLst>
      <p:ext uri="{BB962C8B-B14F-4D97-AF65-F5344CB8AC3E}">
        <p14:creationId xmlns:p14="http://schemas.microsoft.com/office/powerpoint/2010/main" val="412002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613392"/>
            <a:ext cx="5275384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accent1"/>
                </a:solidFill>
              </a:rPr>
              <a:t>RegTech</a:t>
            </a:r>
            <a:endParaRPr lang="en-GB" b="1" dirty="0">
              <a:solidFill>
                <a:schemeClr val="accent1"/>
              </a:solidFill>
            </a:endParaRPr>
          </a:p>
          <a:p>
            <a:pPr algn="ctr"/>
            <a:r>
              <a:rPr lang="en-GB" dirty="0"/>
              <a:t>“Companies with activities and technology focused on reimagining and streamlining risk, credit scoring and compliance software.”</a:t>
            </a:r>
          </a:p>
          <a:p>
            <a:pPr algn="ctr"/>
            <a:r>
              <a:rPr lang="en-GB" dirty="0"/>
              <a:t>10%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Know-your-customer (KYC), anti money laundering (AML), risk modelling and stress testing would all done by banks internally.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2944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1. Traditional 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CE24F-D793-8C4F-9055-B8636D8FCA18}"/>
              </a:ext>
            </a:extLst>
          </p:cNvPr>
          <p:cNvSpPr txBox="1"/>
          <p:nvPr/>
        </p:nvSpPr>
        <p:spPr>
          <a:xfrm>
            <a:off x="267287" y="4960032"/>
            <a:ext cx="5275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Post crash, regulatory compliance is expensive and a massive headache for banks.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Banks become more willing to outsource the work for this.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Companies begin to offer banks ability to automate this work using AI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498367"/>
            <a:ext cx="434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2. What circumstances changed?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hlinkClick r:id="rId2"/>
              </a:rPr>
              <a:t>Quantexa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It’s machine learning platform – ”Contextual Decision Intelligence” – offers solutions across spectrum of KYC and AML.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£71.7m (as of Jan.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5" y="4960032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Deep Learning, which, thanks to big data, increased processing power and development of open source frameworks and tools (e.g., TensorFlow), has had massive impact over the last decade. Interested? </a:t>
            </a:r>
            <a:r>
              <a:rPr lang="en-GB" dirty="0">
                <a:hlinkClick r:id="rId3"/>
              </a:rPr>
              <a:t>Here</a:t>
            </a:r>
            <a:r>
              <a:rPr lang="en-GB" dirty="0"/>
              <a:t> is one of the best and most popular practical introductions.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6" y="4498367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4. Relevant Tech</a:t>
            </a:r>
          </a:p>
        </p:txBody>
      </p:sp>
    </p:spTree>
    <p:extLst>
      <p:ext uri="{BB962C8B-B14F-4D97-AF65-F5344CB8AC3E}">
        <p14:creationId xmlns:p14="http://schemas.microsoft.com/office/powerpoint/2010/main" val="309632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EE21F-F41F-204D-96DE-1A9672271971}"/>
              </a:ext>
            </a:extLst>
          </p:cNvPr>
          <p:cNvSpPr txBox="1"/>
          <p:nvPr/>
        </p:nvSpPr>
        <p:spPr>
          <a:xfrm>
            <a:off x="3458308" y="2613392"/>
            <a:ext cx="5275384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chemeClr val="accent2"/>
                </a:solidFill>
              </a:rPr>
              <a:t>InsurTech</a:t>
            </a:r>
            <a:endParaRPr lang="en-GB" b="1" dirty="0">
              <a:solidFill>
                <a:schemeClr val="accent2"/>
              </a:solidFill>
            </a:endParaRPr>
          </a:p>
          <a:p>
            <a:pPr algn="ctr"/>
            <a:r>
              <a:rPr lang="en-GB" dirty="0"/>
              <a:t>“Companies selling insurance digitally or introducing new business models or (re)insurance specific software”</a:t>
            </a:r>
          </a:p>
          <a:p>
            <a:pPr algn="ctr"/>
            <a:r>
              <a:rPr lang="en-GB" dirty="0"/>
              <a:t>6% of c2,500 sample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CB4D0-5992-3643-967D-AA878C067602}"/>
              </a:ext>
            </a:extLst>
          </p:cNvPr>
          <p:cNvSpPr txBox="1"/>
          <p:nvPr/>
        </p:nvSpPr>
        <p:spPr>
          <a:xfrm>
            <a:off x="267286" y="713716"/>
            <a:ext cx="5063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Broad actuarial tables assign policy seekers to risk categories. Groups are then adjusted so, overall, the policies are profitable for the insurer.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C1DA8-C0AE-A740-A0EC-1802558C9045}"/>
              </a:ext>
            </a:extLst>
          </p:cNvPr>
          <p:cNvSpPr/>
          <p:nvPr/>
        </p:nvSpPr>
        <p:spPr>
          <a:xfrm>
            <a:off x="267287" y="252051"/>
            <a:ext cx="2944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1. Traditional 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8CE24F-D793-8C4F-9055-B8636D8FCA18}"/>
              </a:ext>
            </a:extLst>
          </p:cNvPr>
          <p:cNvSpPr txBox="1"/>
          <p:nvPr/>
        </p:nvSpPr>
        <p:spPr>
          <a:xfrm>
            <a:off x="267287" y="4960032"/>
            <a:ext cx="5275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Problem with traditional practice is some people pay more than they need to given their particular circumstances.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availability of individualised data – e.g., GPS tracking of cars, activity tracking from wrist watches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459A44-9802-7C46-B67F-8A9EB03B0C8C}"/>
              </a:ext>
            </a:extLst>
          </p:cNvPr>
          <p:cNvSpPr/>
          <p:nvPr/>
        </p:nvSpPr>
        <p:spPr>
          <a:xfrm>
            <a:off x="267287" y="4498367"/>
            <a:ext cx="434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2. What circumstances changed?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4FA34-2A35-1B42-8A1E-7A47A48C8B38}"/>
              </a:ext>
            </a:extLst>
          </p:cNvPr>
          <p:cNvSpPr txBox="1"/>
          <p:nvPr/>
        </p:nvSpPr>
        <p:spPr>
          <a:xfrm>
            <a:off x="6861466" y="713716"/>
            <a:ext cx="5063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hlinkClick r:id="rId2"/>
              </a:rPr>
              <a:t>Zego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caters to the new mobility services, such as taxi, ridesharing, car rental and scooter sharing.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Offers minute-by-minute insurance to annual cover, pricing based on usage data from vehicles.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Total funds raised: £150m (as of Mar. 2021)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0E810E-00C8-E64D-92B0-768A49170B99}"/>
              </a:ext>
            </a:extLst>
          </p:cNvPr>
          <p:cNvSpPr/>
          <p:nvPr/>
        </p:nvSpPr>
        <p:spPr>
          <a:xfrm>
            <a:off x="6861467" y="252051"/>
            <a:ext cx="4898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3. A successful example of disruption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24CB5-3E3D-F24F-8253-F84FE7395E5A}"/>
              </a:ext>
            </a:extLst>
          </p:cNvPr>
          <p:cNvSpPr txBox="1"/>
          <p:nvPr/>
        </p:nvSpPr>
        <p:spPr>
          <a:xfrm>
            <a:off x="6861465" y="4960032"/>
            <a:ext cx="506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 services (integration with, e.g., Deliveroo, Uber Eats and Just Eat)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51D2DB-0EDD-694D-A8A3-B4F88D364AB3}"/>
              </a:ext>
            </a:extLst>
          </p:cNvPr>
          <p:cNvSpPr/>
          <p:nvPr/>
        </p:nvSpPr>
        <p:spPr>
          <a:xfrm>
            <a:off x="6861466" y="4498367"/>
            <a:ext cx="225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4. Relevant Tech</a:t>
            </a:r>
          </a:p>
        </p:txBody>
      </p:sp>
    </p:spTree>
    <p:extLst>
      <p:ext uri="{BB962C8B-B14F-4D97-AF65-F5344CB8AC3E}">
        <p14:creationId xmlns:p14="http://schemas.microsoft.com/office/powerpoint/2010/main" val="369311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1756</Words>
  <Application>Microsoft Macintosh PowerPoint</Application>
  <PresentationFormat>Widescreen</PresentationFormat>
  <Paragraphs>193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Exciting times for UK FinTech</vt:lpstr>
      <vt:lpstr>Summary</vt:lpstr>
      <vt:lpstr>What is FinTech?</vt:lpstr>
      <vt:lpstr>Questions for each FinTech sub-field</vt:lpstr>
      <vt:lpstr>The Kalifa Review</vt:lpstr>
      <vt:lpstr>8 Sub-fields of UK Fintech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Conclusion: some common themes</vt:lpstr>
      <vt:lpstr>Books mentioned in talk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Exciting times for UK FinTech</dc:title>
  <dc:creator>James Hood-Smith</dc:creator>
  <cp:lastModifiedBy>James Hood-Smith</cp:lastModifiedBy>
  <cp:revision>46</cp:revision>
  <dcterms:created xsi:type="dcterms:W3CDTF">2021-05-10T10:32:57Z</dcterms:created>
  <dcterms:modified xsi:type="dcterms:W3CDTF">2021-05-11T06:04:12Z</dcterms:modified>
</cp:coreProperties>
</file>