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notesMasterIdLst>
    <p:notesMasterId r:id="rId33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33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33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3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33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67C9756-539E-445E-A7EA-51BC1160E3A0}" type="slidenum"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865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4235400" y="9678960"/>
            <a:ext cx="2962800" cy="48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2"/>
          <p:cNvSpPr/>
          <p:nvPr/>
        </p:nvSpPr>
        <p:spPr>
          <a:xfrm>
            <a:off x="1271520" y="5019840"/>
            <a:ext cx="5014080" cy="441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Good Evening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3738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Why should we care about accessibility: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Financial there are 7 Million registered disabled in the UK with spending power and job potential.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Equality act, reasonable adjustment, international laws.</a:t>
            </a:r>
          </a:p>
        </p:txBody>
      </p:sp>
    </p:spTree>
    <p:extLst>
      <p:ext uri="{BB962C8B-B14F-4D97-AF65-F5344CB8AC3E}">
        <p14:creationId xmlns:p14="http://schemas.microsoft.com/office/powerpoint/2010/main" val="4136789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Assistive technology includes: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 to speech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Voice recognition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Braille output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Special pointing devices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Predictive textZoom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Switches (Hawkings)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Spell check grammar check</a:t>
            </a:r>
          </a:p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But systems have also be designed to be easy to use by everyone and to enable AT to work correctly.</a:t>
            </a:r>
          </a:p>
        </p:txBody>
      </p:sp>
    </p:spTree>
    <p:extLst>
      <p:ext uri="{BB962C8B-B14F-4D97-AF65-F5344CB8AC3E}">
        <p14:creationId xmlns:p14="http://schemas.microsoft.com/office/powerpoint/2010/main" val="2048027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bad design. Actually difficult for most people but impossible for some. A situation where a screen reader user has an advantage.</a:t>
            </a:r>
          </a:p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 of videos of good web design:
tabbing in logical order and zooming text only.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 videos do not have captioning so as shown they are not useful for people who are deaf.</a:t>
            </a:r>
          </a:p>
        </p:txBody>
      </p:sp>
    </p:spTree>
    <p:extLst>
      <p:ext uri="{BB962C8B-B14F-4D97-AF65-F5344CB8AC3E}">
        <p14:creationId xmlns:p14="http://schemas.microsoft.com/office/powerpoint/2010/main" val="3039856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Here is a email with a =n image of an invitation.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Fine if you are sighted but a screen reader will only say that there is an image but not what is in it.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Also a problem for any user because you cannot copy the address on the image into your diary.</a:t>
            </a:r>
          </a:p>
        </p:txBody>
      </p:sp>
    </p:spTree>
    <p:extLst>
      <p:ext uri="{BB962C8B-B14F-4D97-AF65-F5344CB8AC3E}">
        <p14:creationId xmlns:p14="http://schemas.microsoft.com/office/powerpoint/2010/main" val="3595709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Documents need to be accessible. Helpful to screen reader users to know what is a heading and what is text and to be able to jump from heading to heading.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Useful to everyone to navigate around documents.</a:t>
            </a:r>
          </a:p>
        </p:txBody>
      </p:sp>
    </p:spTree>
    <p:extLst>
      <p:ext uri="{BB962C8B-B14F-4D97-AF65-F5344CB8AC3E}">
        <p14:creationId xmlns:p14="http://schemas.microsoft.com/office/powerpoint/2010/main" val="2257776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drop kerb is a bit of inclusive design.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Essential for assistive technologies (wheelchairs and mobility scooters) but useful to many pram pushers, suitcase wheelers, deliverers.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Digital Inclusion is creating the drop kerbs in the digital environment.</a:t>
            </a:r>
          </a:p>
        </p:txBody>
      </p:sp>
    </p:spTree>
    <p:extLst>
      <p:ext uri="{BB962C8B-B14F-4D97-AF65-F5344CB8AC3E}">
        <p14:creationId xmlns:p14="http://schemas.microsoft.com/office/powerpoint/2010/main" val="2359899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There are currently 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2800" b="0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11 million people</a:t>
            </a:r>
            <a:r>
              <a:rPr lang="en-GB" sz="2400" b="0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the UK below the digital skills threshold, which is defined as: 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Send and receive emails 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Use a search engine 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Brows the internet 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Fill out an online application form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269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Think of all the types of people who might use your system.</a:t>
            </a:r>
          </a:p>
        </p:txBody>
      </p:sp>
    </p:spTree>
    <p:extLst>
      <p:ext uri="{BB962C8B-B14F-4D97-AF65-F5344CB8AC3E}">
        <p14:creationId xmlns:p14="http://schemas.microsoft.com/office/powerpoint/2010/main" val="2021070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to start </a:t>
            </a:r>
          </a:p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Here are a few checks you can do.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following pages give an initial list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962720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Massive online open courses created by Southampton Uni.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Links on reference page</a:t>
            </a:r>
          </a:p>
        </p:txBody>
      </p:sp>
    </p:spTree>
    <p:extLst>
      <p:ext uri="{BB962C8B-B14F-4D97-AF65-F5344CB8AC3E}">
        <p14:creationId xmlns:p14="http://schemas.microsoft.com/office/powerpoint/2010/main" val="240414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4235400" y="9678960"/>
            <a:ext cx="2962800" cy="48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2"/>
          <p:cNvSpPr/>
          <p:nvPr/>
        </p:nvSpPr>
        <p:spPr>
          <a:xfrm>
            <a:off x="1271520" y="5040360"/>
            <a:ext cx="4847040" cy="439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am Peter Abrahams, I am the Secretary of the Digital Accessibility Specialist Group, Member of the Best Practice Committee and 50 years in IT, last 10 in accessibility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 PC person with a disability not a disabled person, blinks, VIPs otherwise able spastic.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25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4235400" y="9678960"/>
            <a:ext cx="2962800" cy="48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2"/>
          <p:cNvSpPr/>
          <p:nvPr/>
        </p:nvSpPr>
        <p:spPr>
          <a:xfrm>
            <a:off x="1271520" y="5019840"/>
            <a:ext cx="5014080" cy="441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Let me start at the top.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David Evans, The BCS Strategy is 'Making IT good for society'.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	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3788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4235400" y="9678960"/>
            <a:ext cx="2962800" cy="48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2"/>
          <p:cNvSpPr/>
          <p:nvPr/>
        </p:nvSpPr>
        <p:spPr>
          <a:xfrm>
            <a:off x="1271520" y="5019840"/>
            <a:ext cx="5014080" cy="441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My understanding is that when he says society he means all of society and that the BCS must include everyone in society.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would suggest that Community and Society are synonymous in this context. Therefore the Community Officer has a major role in this strategic objective.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be able to do this we need to recognise who may be excluded.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97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4235400" y="9678960"/>
            <a:ext cx="2962800" cy="48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2"/>
          <p:cNvSpPr/>
          <p:nvPr/>
        </p:nvSpPr>
        <p:spPr>
          <a:xfrm>
            <a:off x="1271520" y="5019840"/>
            <a:ext cx="5014080" cy="441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Tonight I am concentrating on disability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545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Glasses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Hearing Aids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Mild RSI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Mild protan colour blindness</a:t>
            </a:r>
          </a:p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am less able but not disabled.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Assistive technologies (glasses and hearing aids) make me almost average able.</a:t>
            </a:r>
          </a:p>
        </p:txBody>
      </p:sp>
    </p:spTree>
    <p:extLst>
      <p:ext uri="{BB962C8B-B14F-4D97-AF65-F5344CB8AC3E}">
        <p14:creationId xmlns:p14="http://schemas.microsoft.com/office/powerpoint/2010/main" val="46465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cannot see a number in the left circle can you?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can see the 7 in the right circle.</a:t>
            </a:r>
          </a:p>
        </p:txBody>
      </p:sp>
    </p:spTree>
    <p:extLst>
      <p:ext uri="{BB962C8B-B14F-4D97-AF65-F5344CB8AC3E}">
        <p14:creationId xmlns:p14="http://schemas.microsoft.com/office/powerpoint/2010/main" val="2137977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can sometime see a 3 in this circle but not always.</a:t>
            </a:r>
          </a:p>
        </p:txBody>
      </p:sp>
    </p:spTree>
    <p:extLst>
      <p:ext uri="{BB962C8B-B14F-4D97-AF65-F5344CB8AC3E}">
        <p14:creationId xmlns:p14="http://schemas.microsoft.com/office/powerpoint/2010/main" val="3048054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 we are all on a ability spectrum, different places for different abilities.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Registed disabled people are to the left.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people have super ability sportsmen, rocket scientists, perfumerers, colour specialists.</a:t>
            </a:r>
          </a:p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abilities are permanent , some teporary (broken arm) some situational noisy environment, driving a car.</a:t>
            </a:r>
          </a:p>
        </p:txBody>
      </p:sp>
    </p:spTree>
    <p:extLst>
      <p:ext uri="{BB962C8B-B14F-4D97-AF65-F5344CB8AC3E}">
        <p14:creationId xmlns:p14="http://schemas.microsoft.com/office/powerpoint/2010/main" val="137646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23360" y="380592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4580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2336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1796040" y="1515600"/>
            <a:ext cx="5493960" cy="438372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796040" y="1515600"/>
            <a:ext cx="549396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06080" y="453960"/>
            <a:ext cx="5512320" cy="289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2336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4580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23360" y="380592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23360" y="380592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4580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2336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1796040" y="1515600"/>
            <a:ext cx="5493960" cy="4383720"/>
          </a:xfrm>
          <a:prstGeom prst="rect">
            <a:avLst/>
          </a:prstGeom>
          <a:ln>
            <a:noFill/>
          </a:ln>
        </p:spPr>
      </p:pic>
      <p:pic>
        <p:nvPicPr>
          <p:cNvPr id="80" name="Picture 79"/>
          <p:cNvPicPr/>
          <p:nvPr/>
        </p:nvPicPr>
        <p:blipFill>
          <a:blip r:embed="rId2"/>
          <a:stretch/>
        </p:blipFill>
        <p:spPr>
          <a:xfrm>
            <a:off x="1796040" y="1515600"/>
            <a:ext cx="549396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06080" y="453960"/>
            <a:ext cx="5512320" cy="289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2336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4580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23360" y="380592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23360" y="380592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4580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2336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Picture 121"/>
          <p:cNvPicPr/>
          <p:nvPr/>
        </p:nvPicPr>
        <p:blipFill>
          <a:blip r:embed="rId2"/>
          <a:stretch/>
        </p:blipFill>
        <p:spPr>
          <a:xfrm>
            <a:off x="1796040" y="1515600"/>
            <a:ext cx="5493960" cy="4383720"/>
          </a:xfrm>
          <a:prstGeom prst="rect">
            <a:avLst/>
          </a:prstGeom>
          <a:ln>
            <a:noFill/>
          </a:ln>
        </p:spPr>
      </p:pic>
      <p:pic>
        <p:nvPicPr>
          <p:cNvPr id="123" name="Picture 122"/>
          <p:cNvPicPr/>
          <p:nvPr/>
        </p:nvPicPr>
        <p:blipFill>
          <a:blip r:embed="rId2"/>
          <a:stretch/>
        </p:blipFill>
        <p:spPr>
          <a:xfrm>
            <a:off x="1796040" y="1515600"/>
            <a:ext cx="549396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06080" y="453960"/>
            <a:ext cx="5512320" cy="289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2336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4580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23360" y="380592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23360" y="380592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64580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2336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Picture 163"/>
          <p:cNvPicPr/>
          <p:nvPr/>
        </p:nvPicPr>
        <p:blipFill>
          <a:blip r:embed="rId2"/>
          <a:stretch/>
        </p:blipFill>
        <p:spPr>
          <a:xfrm>
            <a:off x="1796040" y="1515600"/>
            <a:ext cx="5493960" cy="4383720"/>
          </a:xfrm>
          <a:prstGeom prst="rect">
            <a:avLst/>
          </a:prstGeom>
          <a:ln>
            <a:noFill/>
          </a:ln>
        </p:spPr>
      </p:pic>
      <p:pic>
        <p:nvPicPr>
          <p:cNvPr id="165" name="Picture 164"/>
          <p:cNvPicPr/>
          <p:nvPr/>
        </p:nvPicPr>
        <p:blipFill>
          <a:blip r:embed="rId2"/>
          <a:stretch/>
        </p:blipFill>
        <p:spPr>
          <a:xfrm>
            <a:off x="1796040" y="1515600"/>
            <a:ext cx="549396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406080" y="453960"/>
            <a:ext cx="5512320" cy="289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2336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4580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23360" y="380592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23360" y="380592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64580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2336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06080" y="453960"/>
            <a:ext cx="5512320" cy="289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Picture 205"/>
          <p:cNvPicPr/>
          <p:nvPr/>
        </p:nvPicPr>
        <p:blipFill>
          <a:blip r:embed="rId2"/>
          <a:stretch/>
        </p:blipFill>
        <p:spPr>
          <a:xfrm>
            <a:off x="1796040" y="1515600"/>
            <a:ext cx="5493960" cy="4383720"/>
          </a:xfrm>
          <a:prstGeom prst="rect">
            <a:avLst/>
          </a:prstGeom>
          <a:ln>
            <a:noFill/>
          </a:ln>
        </p:spPr>
      </p:pic>
      <p:pic>
        <p:nvPicPr>
          <p:cNvPr id="207" name="Picture 206"/>
          <p:cNvPicPr/>
          <p:nvPr/>
        </p:nvPicPr>
        <p:blipFill>
          <a:blip r:embed="rId2"/>
          <a:stretch/>
        </p:blipFill>
        <p:spPr>
          <a:xfrm>
            <a:off x="1796040" y="1515600"/>
            <a:ext cx="549396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406080" y="453960"/>
            <a:ext cx="5512320" cy="289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2336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64580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23360" y="380592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2336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23360" y="380592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64580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2336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8" name="Picture 247"/>
          <p:cNvPicPr/>
          <p:nvPr/>
        </p:nvPicPr>
        <p:blipFill>
          <a:blip r:embed="rId2"/>
          <a:stretch/>
        </p:blipFill>
        <p:spPr>
          <a:xfrm>
            <a:off x="1796040" y="1515600"/>
            <a:ext cx="5493960" cy="4383720"/>
          </a:xfrm>
          <a:prstGeom prst="rect">
            <a:avLst/>
          </a:prstGeom>
          <a:ln>
            <a:noFill/>
          </a:ln>
        </p:spPr>
      </p:pic>
      <p:pic>
        <p:nvPicPr>
          <p:cNvPr id="249" name="Picture 248"/>
          <p:cNvPicPr/>
          <p:nvPr/>
        </p:nvPicPr>
        <p:blipFill>
          <a:blip r:embed="rId2"/>
          <a:stretch/>
        </p:blipFill>
        <p:spPr>
          <a:xfrm>
            <a:off x="1796040" y="1515600"/>
            <a:ext cx="549396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ubTitle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ubTitle"/>
          </p:nvPr>
        </p:nvSpPr>
        <p:spPr>
          <a:xfrm>
            <a:off x="406080" y="453960"/>
            <a:ext cx="5512320" cy="289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2336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4580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464580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423360" y="380592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23360" y="380592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464580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42336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0" name="Picture 289"/>
          <p:cNvPicPr/>
          <p:nvPr/>
        </p:nvPicPr>
        <p:blipFill>
          <a:blip r:embed="rId2"/>
          <a:stretch/>
        </p:blipFill>
        <p:spPr>
          <a:xfrm>
            <a:off x="1796040" y="1515600"/>
            <a:ext cx="5493960" cy="4383720"/>
          </a:xfrm>
          <a:prstGeom prst="rect">
            <a:avLst/>
          </a:prstGeom>
          <a:ln>
            <a:noFill/>
          </a:ln>
        </p:spPr>
      </p:pic>
      <p:pic>
        <p:nvPicPr>
          <p:cNvPr id="291" name="Picture 290"/>
          <p:cNvPicPr/>
          <p:nvPr/>
        </p:nvPicPr>
        <p:blipFill>
          <a:blip r:embed="rId2"/>
          <a:stretch/>
        </p:blipFill>
        <p:spPr>
          <a:xfrm>
            <a:off x="1796040" y="1515600"/>
            <a:ext cx="549396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subTitle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23360" y="380592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subTitle"/>
          </p:nvPr>
        </p:nvSpPr>
        <p:spPr>
          <a:xfrm>
            <a:off x="406080" y="453960"/>
            <a:ext cx="5512320" cy="289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2336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464580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423360" y="380592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423360" y="3805920"/>
            <a:ext cx="82396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464580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 type="body"/>
          </p:nvPr>
        </p:nvSpPr>
        <p:spPr>
          <a:xfrm>
            <a:off x="423360" y="3805920"/>
            <a:ext cx="40208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3" name="Picture 332"/>
          <p:cNvPicPr/>
          <p:nvPr/>
        </p:nvPicPr>
        <p:blipFill>
          <a:blip r:embed="rId2"/>
          <a:stretch/>
        </p:blipFill>
        <p:spPr>
          <a:xfrm>
            <a:off x="1796040" y="1515600"/>
            <a:ext cx="5493960" cy="4383720"/>
          </a:xfrm>
          <a:prstGeom prst="rect">
            <a:avLst/>
          </a:prstGeom>
          <a:ln>
            <a:noFill/>
          </a:ln>
        </p:spPr>
      </p:pic>
      <p:pic>
        <p:nvPicPr>
          <p:cNvPr id="334" name="Picture 333"/>
          <p:cNvPicPr/>
          <p:nvPr/>
        </p:nvPicPr>
        <p:blipFill>
          <a:blip r:embed="rId2"/>
          <a:stretch/>
        </p:blipFill>
        <p:spPr>
          <a:xfrm>
            <a:off x="1796040" y="1515600"/>
            <a:ext cx="549396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14"/>
          <a:srcRect l="11071" t="27122" r="11232" b="22878"/>
          <a:stretch/>
        </p:blipFill>
        <p:spPr>
          <a:xfrm>
            <a:off x="7128000" y="395280"/>
            <a:ext cx="1568880" cy="41004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15"/>
          <a:srcRect l="17115" t="14525" r="16332" b="13864"/>
          <a:stretch/>
        </p:blipFill>
        <p:spPr>
          <a:xfrm>
            <a:off x="214200" y="209520"/>
            <a:ext cx="918360" cy="116424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685800" y="6754680"/>
            <a:ext cx="1904040" cy="10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14"/>
          <a:stretch/>
        </p:blipFill>
        <p:spPr>
          <a:xfrm>
            <a:off x="4995720" y="442800"/>
            <a:ext cx="3694680" cy="811800"/>
          </a:xfrm>
          <a:prstGeom prst="rect">
            <a:avLst/>
          </a:prstGeom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15"/>
          <a:stretch/>
        </p:blipFill>
        <p:spPr>
          <a:xfrm>
            <a:off x="353880" y="6221520"/>
            <a:ext cx="1610280" cy="497160"/>
          </a:xfrm>
          <a:prstGeom prst="rect">
            <a:avLst/>
          </a:prstGeom>
          <a:ln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685800" y="6742080"/>
            <a:ext cx="1904040" cy="11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Line 2"/>
          <p:cNvSpPr/>
          <p:nvPr/>
        </p:nvSpPr>
        <p:spPr>
          <a:xfrm>
            <a:off x="430200" y="1258920"/>
            <a:ext cx="8261280" cy="1440"/>
          </a:xfrm>
          <a:prstGeom prst="line">
            <a:avLst/>
          </a:prstGeom>
          <a:ln w="12600">
            <a:solidFill>
              <a:srgbClr val="00694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Line 3"/>
          <p:cNvSpPr/>
          <p:nvPr/>
        </p:nvSpPr>
        <p:spPr>
          <a:xfrm>
            <a:off x="430200" y="439560"/>
            <a:ext cx="8261280" cy="1800"/>
          </a:xfrm>
          <a:prstGeom prst="line">
            <a:avLst/>
          </a:prstGeom>
          <a:ln w="12600">
            <a:solidFill>
              <a:srgbClr val="00694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Line 4"/>
          <p:cNvSpPr/>
          <p:nvPr/>
        </p:nvSpPr>
        <p:spPr>
          <a:xfrm>
            <a:off x="430200" y="6229440"/>
            <a:ext cx="8261280" cy="1440"/>
          </a:xfrm>
          <a:prstGeom prst="line">
            <a:avLst/>
          </a:prstGeom>
          <a:ln w="6480">
            <a:solidFill>
              <a:srgbClr val="46474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/>
          <p:nvPr/>
        </p:nvPicPr>
        <p:blipFill>
          <a:blip r:embed="rId14"/>
          <a:stretch/>
        </p:blipFill>
        <p:spPr>
          <a:xfrm>
            <a:off x="4995720" y="442800"/>
            <a:ext cx="3694680" cy="811800"/>
          </a:xfrm>
          <a:prstGeom prst="rect">
            <a:avLst/>
          </a:prstGeom>
          <a:ln>
            <a:noFill/>
          </a:ln>
        </p:spPr>
      </p:pic>
      <p:pic>
        <p:nvPicPr>
          <p:cNvPr id="82" name="Picture 81"/>
          <p:cNvPicPr/>
          <p:nvPr/>
        </p:nvPicPr>
        <p:blipFill>
          <a:blip r:embed="rId15"/>
          <a:stretch/>
        </p:blipFill>
        <p:spPr>
          <a:xfrm>
            <a:off x="353880" y="6221520"/>
            <a:ext cx="1610280" cy="49716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685800" y="6742080"/>
            <a:ext cx="1904040" cy="11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Line 2"/>
          <p:cNvSpPr/>
          <p:nvPr/>
        </p:nvSpPr>
        <p:spPr>
          <a:xfrm>
            <a:off x="430200" y="1258920"/>
            <a:ext cx="8261280" cy="1440"/>
          </a:xfrm>
          <a:prstGeom prst="line">
            <a:avLst/>
          </a:prstGeom>
          <a:ln w="12600">
            <a:solidFill>
              <a:srgbClr val="00694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Line 3"/>
          <p:cNvSpPr/>
          <p:nvPr/>
        </p:nvSpPr>
        <p:spPr>
          <a:xfrm>
            <a:off x="430200" y="439560"/>
            <a:ext cx="8261280" cy="1800"/>
          </a:xfrm>
          <a:prstGeom prst="line">
            <a:avLst/>
          </a:prstGeom>
          <a:ln w="12600">
            <a:solidFill>
              <a:srgbClr val="00694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Line 4"/>
          <p:cNvSpPr/>
          <p:nvPr/>
        </p:nvSpPr>
        <p:spPr>
          <a:xfrm>
            <a:off x="430200" y="6229440"/>
            <a:ext cx="8261280" cy="1440"/>
          </a:xfrm>
          <a:prstGeom prst="line">
            <a:avLst/>
          </a:prstGeom>
          <a:ln w="6480">
            <a:solidFill>
              <a:srgbClr val="46474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PlaceHolder 5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48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48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/>
          <p:cNvPicPr/>
          <p:nvPr/>
        </p:nvPicPr>
        <p:blipFill>
          <a:blip r:embed="rId14"/>
          <a:stretch/>
        </p:blipFill>
        <p:spPr>
          <a:xfrm>
            <a:off x="4995720" y="442800"/>
            <a:ext cx="3694680" cy="811800"/>
          </a:xfrm>
          <a:prstGeom prst="rect">
            <a:avLst/>
          </a:prstGeom>
          <a:ln>
            <a:noFill/>
          </a:ln>
        </p:spPr>
      </p:pic>
      <p:pic>
        <p:nvPicPr>
          <p:cNvPr id="125" name="Picture 124"/>
          <p:cNvPicPr/>
          <p:nvPr/>
        </p:nvPicPr>
        <p:blipFill>
          <a:blip r:embed="rId15"/>
          <a:stretch/>
        </p:blipFill>
        <p:spPr>
          <a:xfrm>
            <a:off x="353880" y="6221520"/>
            <a:ext cx="1610280" cy="49716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685800" y="6742080"/>
            <a:ext cx="1904040" cy="11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Line 2"/>
          <p:cNvSpPr/>
          <p:nvPr/>
        </p:nvSpPr>
        <p:spPr>
          <a:xfrm>
            <a:off x="430200" y="1258920"/>
            <a:ext cx="8261280" cy="1440"/>
          </a:xfrm>
          <a:prstGeom prst="line">
            <a:avLst/>
          </a:prstGeom>
          <a:ln w="12600">
            <a:solidFill>
              <a:srgbClr val="00694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Line 3"/>
          <p:cNvSpPr/>
          <p:nvPr/>
        </p:nvSpPr>
        <p:spPr>
          <a:xfrm>
            <a:off x="430200" y="439560"/>
            <a:ext cx="8261280" cy="1800"/>
          </a:xfrm>
          <a:prstGeom prst="line">
            <a:avLst/>
          </a:prstGeom>
          <a:ln w="12600">
            <a:solidFill>
              <a:srgbClr val="00694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Line 4"/>
          <p:cNvSpPr/>
          <p:nvPr/>
        </p:nvSpPr>
        <p:spPr>
          <a:xfrm>
            <a:off x="430200" y="6229440"/>
            <a:ext cx="8261280" cy="1440"/>
          </a:xfrm>
          <a:prstGeom prst="line">
            <a:avLst/>
          </a:prstGeom>
          <a:ln w="6480">
            <a:solidFill>
              <a:srgbClr val="46474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PlaceHolder 5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/>
          <p:cNvPicPr/>
          <p:nvPr/>
        </p:nvPicPr>
        <p:blipFill>
          <a:blip r:embed="rId14"/>
          <a:stretch/>
        </p:blipFill>
        <p:spPr>
          <a:xfrm>
            <a:off x="4995720" y="442800"/>
            <a:ext cx="3694680" cy="811800"/>
          </a:xfrm>
          <a:prstGeom prst="rect">
            <a:avLst/>
          </a:prstGeom>
          <a:ln>
            <a:noFill/>
          </a:ln>
        </p:spPr>
      </p:pic>
      <p:pic>
        <p:nvPicPr>
          <p:cNvPr id="167" name="Picture 166"/>
          <p:cNvPicPr/>
          <p:nvPr/>
        </p:nvPicPr>
        <p:blipFill>
          <a:blip r:embed="rId15"/>
          <a:stretch/>
        </p:blipFill>
        <p:spPr>
          <a:xfrm>
            <a:off x="353880" y="6221520"/>
            <a:ext cx="1610280" cy="49716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685800" y="6742080"/>
            <a:ext cx="1904040" cy="11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Line 2"/>
          <p:cNvSpPr/>
          <p:nvPr/>
        </p:nvSpPr>
        <p:spPr>
          <a:xfrm>
            <a:off x="430200" y="1258920"/>
            <a:ext cx="8261280" cy="1440"/>
          </a:xfrm>
          <a:prstGeom prst="line">
            <a:avLst/>
          </a:prstGeom>
          <a:ln w="12600">
            <a:solidFill>
              <a:srgbClr val="00694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Line 3"/>
          <p:cNvSpPr/>
          <p:nvPr/>
        </p:nvSpPr>
        <p:spPr>
          <a:xfrm>
            <a:off x="430200" y="439560"/>
            <a:ext cx="8261280" cy="1800"/>
          </a:xfrm>
          <a:prstGeom prst="line">
            <a:avLst/>
          </a:prstGeom>
          <a:ln w="12600">
            <a:solidFill>
              <a:srgbClr val="00694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Line 4"/>
          <p:cNvSpPr/>
          <p:nvPr/>
        </p:nvSpPr>
        <p:spPr>
          <a:xfrm>
            <a:off x="430200" y="6229440"/>
            <a:ext cx="8261280" cy="1440"/>
          </a:xfrm>
          <a:prstGeom prst="line">
            <a:avLst/>
          </a:prstGeom>
          <a:ln w="6480">
            <a:solidFill>
              <a:srgbClr val="46474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7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/>
          <p:nvPr/>
        </p:nvPicPr>
        <p:blipFill>
          <a:blip r:embed="rId14"/>
          <a:stretch/>
        </p:blipFill>
        <p:spPr>
          <a:xfrm>
            <a:off x="4995720" y="442800"/>
            <a:ext cx="3694680" cy="811800"/>
          </a:xfrm>
          <a:prstGeom prst="rect">
            <a:avLst/>
          </a:prstGeom>
          <a:ln>
            <a:noFill/>
          </a:ln>
        </p:spPr>
      </p:pic>
      <p:pic>
        <p:nvPicPr>
          <p:cNvPr id="209" name="Picture 208"/>
          <p:cNvPicPr/>
          <p:nvPr/>
        </p:nvPicPr>
        <p:blipFill>
          <a:blip r:embed="rId15"/>
          <a:stretch/>
        </p:blipFill>
        <p:spPr>
          <a:xfrm>
            <a:off x="353880" y="6221520"/>
            <a:ext cx="1610280" cy="497160"/>
          </a:xfrm>
          <a:prstGeom prst="rect">
            <a:avLst/>
          </a:prstGeom>
          <a:ln>
            <a:noFill/>
          </a:ln>
        </p:spPr>
      </p:pic>
      <p:sp>
        <p:nvSpPr>
          <p:cNvPr id="210" name="CustomShape 1"/>
          <p:cNvSpPr/>
          <p:nvPr/>
        </p:nvSpPr>
        <p:spPr>
          <a:xfrm>
            <a:off x="685800" y="6742080"/>
            <a:ext cx="1904040" cy="11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Line 2"/>
          <p:cNvSpPr/>
          <p:nvPr/>
        </p:nvSpPr>
        <p:spPr>
          <a:xfrm>
            <a:off x="430200" y="1258920"/>
            <a:ext cx="8261280" cy="1440"/>
          </a:xfrm>
          <a:prstGeom prst="line">
            <a:avLst/>
          </a:prstGeom>
          <a:ln w="12600">
            <a:solidFill>
              <a:srgbClr val="00694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Line 3"/>
          <p:cNvSpPr/>
          <p:nvPr/>
        </p:nvSpPr>
        <p:spPr>
          <a:xfrm>
            <a:off x="430200" y="439560"/>
            <a:ext cx="8261280" cy="1800"/>
          </a:xfrm>
          <a:prstGeom prst="line">
            <a:avLst/>
          </a:prstGeom>
          <a:ln w="12600">
            <a:solidFill>
              <a:srgbClr val="00694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Line 4"/>
          <p:cNvSpPr/>
          <p:nvPr/>
        </p:nvSpPr>
        <p:spPr>
          <a:xfrm>
            <a:off x="430200" y="6229440"/>
            <a:ext cx="8261280" cy="1440"/>
          </a:xfrm>
          <a:prstGeom prst="line">
            <a:avLst/>
          </a:prstGeom>
          <a:ln w="6480">
            <a:solidFill>
              <a:srgbClr val="46474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PlaceHolder 5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49"/>
          <p:cNvPicPr/>
          <p:nvPr/>
        </p:nvPicPr>
        <p:blipFill>
          <a:blip r:embed="rId14"/>
          <a:stretch/>
        </p:blipFill>
        <p:spPr>
          <a:xfrm>
            <a:off x="4995720" y="442800"/>
            <a:ext cx="3694680" cy="811800"/>
          </a:xfrm>
          <a:prstGeom prst="rect">
            <a:avLst/>
          </a:prstGeom>
          <a:ln>
            <a:noFill/>
          </a:ln>
        </p:spPr>
      </p:pic>
      <p:pic>
        <p:nvPicPr>
          <p:cNvPr id="251" name="Picture 250"/>
          <p:cNvPicPr/>
          <p:nvPr/>
        </p:nvPicPr>
        <p:blipFill>
          <a:blip r:embed="rId15"/>
          <a:stretch/>
        </p:blipFill>
        <p:spPr>
          <a:xfrm>
            <a:off x="353880" y="6221520"/>
            <a:ext cx="1610280" cy="497160"/>
          </a:xfrm>
          <a:prstGeom prst="rect">
            <a:avLst/>
          </a:prstGeom>
          <a:ln>
            <a:noFill/>
          </a:ln>
        </p:spPr>
      </p:pic>
      <p:sp>
        <p:nvSpPr>
          <p:cNvPr id="252" name="CustomShape 1"/>
          <p:cNvSpPr/>
          <p:nvPr/>
        </p:nvSpPr>
        <p:spPr>
          <a:xfrm>
            <a:off x="685800" y="6742080"/>
            <a:ext cx="1904040" cy="11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Line 2"/>
          <p:cNvSpPr/>
          <p:nvPr/>
        </p:nvSpPr>
        <p:spPr>
          <a:xfrm>
            <a:off x="430200" y="1258920"/>
            <a:ext cx="8261280" cy="1440"/>
          </a:xfrm>
          <a:prstGeom prst="line">
            <a:avLst/>
          </a:prstGeom>
          <a:ln w="12600">
            <a:solidFill>
              <a:srgbClr val="00694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Line 3"/>
          <p:cNvSpPr/>
          <p:nvPr/>
        </p:nvSpPr>
        <p:spPr>
          <a:xfrm>
            <a:off x="430200" y="439560"/>
            <a:ext cx="8261280" cy="1800"/>
          </a:xfrm>
          <a:prstGeom prst="line">
            <a:avLst/>
          </a:prstGeom>
          <a:ln w="12600">
            <a:solidFill>
              <a:srgbClr val="00694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Line 4"/>
          <p:cNvSpPr/>
          <p:nvPr/>
        </p:nvSpPr>
        <p:spPr>
          <a:xfrm>
            <a:off x="430200" y="6229440"/>
            <a:ext cx="8261280" cy="1440"/>
          </a:xfrm>
          <a:prstGeom prst="line">
            <a:avLst/>
          </a:prstGeom>
          <a:ln w="6480">
            <a:solidFill>
              <a:srgbClr val="46474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PlaceHolder 5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6"/>
          <p:cNvSpPr>
            <a:spLocks noGrp="1"/>
          </p:cNvSpPr>
          <p:nvPr>
            <p:ph type="body"/>
          </p:nvPr>
        </p:nvSpPr>
        <p:spPr>
          <a:xfrm>
            <a:off x="423360" y="1515960"/>
            <a:ext cx="823968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291"/>
          <p:cNvPicPr/>
          <p:nvPr/>
        </p:nvPicPr>
        <p:blipFill>
          <a:blip r:embed="rId14"/>
          <a:stretch/>
        </p:blipFill>
        <p:spPr>
          <a:xfrm>
            <a:off x="4995720" y="442800"/>
            <a:ext cx="3694680" cy="811800"/>
          </a:xfrm>
          <a:prstGeom prst="rect">
            <a:avLst/>
          </a:prstGeom>
          <a:ln>
            <a:noFill/>
          </a:ln>
        </p:spPr>
      </p:pic>
      <p:pic>
        <p:nvPicPr>
          <p:cNvPr id="293" name="Picture 292"/>
          <p:cNvPicPr/>
          <p:nvPr/>
        </p:nvPicPr>
        <p:blipFill>
          <a:blip r:embed="rId15"/>
          <a:stretch/>
        </p:blipFill>
        <p:spPr>
          <a:xfrm>
            <a:off x="353880" y="6221520"/>
            <a:ext cx="1610280" cy="497160"/>
          </a:xfrm>
          <a:prstGeom prst="rect">
            <a:avLst/>
          </a:prstGeom>
          <a:ln>
            <a:noFill/>
          </a:ln>
        </p:spPr>
      </p:pic>
      <p:sp>
        <p:nvSpPr>
          <p:cNvPr id="294" name="CustomShape 1"/>
          <p:cNvSpPr/>
          <p:nvPr/>
        </p:nvSpPr>
        <p:spPr>
          <a:xfrm>
            <a:off x="685800" y="6742080"/>
            <a:ext cx="1904040" cy="11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Line 2"/>
          <p:cNvSpPr/>
          <p:nvPr/>
        </p:nvSpPr>
        <p:spPr>
          <a:xfrm>
            <a:off x="430200" y="1258920"/>
            <a:ext cx="8261280" cy="1440"/>
          </a:xfrm>
          <a:prstGeom prst="line">
            <a:avLst/>
          </a:prstGeom>
          <a:ln w="12600">
            <a:solidFill>
              <a:srgbClr val="00694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Line 3"/>
          <p:cNvSpPr/>
          <p:nvPr/>
        </p:nvSpPr>
        <p:spPr>
          <a:xfrm>
            <a:off x="430200" y="439560"/>
            <a:ext cx="8261280" cy="1800"/>
          </a:xfrm>
          <a:prstGeom prst="line">
            <a:avLst/>
          </a:prstGeom>
          <a:ln w="12600">
            <a:solidFill>
              <a:srgbClr val="00694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Line 4"/>
          <p:cNvSpPr/>
          <p:nvPr/>
        </p:nvSpPr>
        <p:spPr>
          <a:xfrm>
            <a:off x="430200" y="6229440"/>
            <a:ext cx="8261280" cy="1440"/>
          </a:xfrm>
          <a:prstGeom prst="line">
            <a:avLst/>
          </a:prstGeom>
          <a:ln w="6480">
            <a:solidFill>
              <a:srgbClr val="46474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PlaceHolder 5"/>
          <p:cNvSpPr>
            <a:spLocks noGrp="1"/>
          </p:cNvSpPr>
          <p:nvPr>
            <p:ph type="title"/>
          </p:nvPr>
        </p:nvSpPr>
        <p:spPr>
          <a:xfrm>
            <a:off x="406080" y="453960"/>
            <a:ext cx="5512320" cy="62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6"/>
          <p:cNvSpPr>
            <a:spLocks noGrp="1"/>
          </p:cNvSpPr>
          <p:nvPr>
            <p:ph type="body"/>
          </p:nvPr>
        </p:nvSpPr>
        <p:spPr>
          <a:xfrm>
            <a:off x="423360" y="1515960"/>
            <a:ext cx="402048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300" name="PlaceHolder 7"/>
          <p:cNvSpPr>
            <a:spLocks noGrp="1"/>
          </p:cNvSpPr>
          <p:nvPr>
            <p:ph type="body"/>
          </p:nvPr>
        </p:nvSpPr>
        <p:spPr>
          <a:xfrm>
            <a:off x="4645800" y="1515960"/>
            <a:ext cx="402048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3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2304000" y="3535200"/>
            <a:ext cx="7804440" cy="18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3600" b="1" strike="noStrike" spc="-1">
                <a:solidFill>
                  <a:srgbClr val="006941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      Disability, accessibility, personalisation, inclusion and design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1092240" y="4997520"/>
            <a:ext cx="7804440" cy="4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3"/>
          <p:cNvSpPr/>
          <p:nvPr/>
        </p:nvSpPr>
        <p:spPr>
          <a:xfrm>
            <a:off x="1080000" y="5407200"/>
            <a:ext cx="42138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2400" b="0" strike="noStrike" spc="-1">
                <a:solidFill>
                  <a:srgbClr val="00694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BCS Bedford November 2016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Why?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Moral – the right thing to do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Financial – reaches everyone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Legal – potential for court case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Inclusive – better for everyone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406080" y="507600"/>
            <a:ext cx="55123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GB" sz="3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Accessibility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2487240" y="1663200"/>
            <a:ext cx="413568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355E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Computing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355E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355E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people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355E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with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355E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disabilities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406080" y="507600"/>
            <a:ext cx="55123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GB" sz="3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Accessibility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2487240" y="1663200"/>
            <a:ext cx="413568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355E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Computing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355E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355E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people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355E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with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355E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disabilities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3"/>
          <p:cNvSpPr/>
          <p:nvPr/>
        </p:nvSpPr>
        <p:spPr>
          <a:xfrm>
            <a:off x="504000" y="2592000"/>
            <a:ext cx="2518920" cy="136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600" b="0" strike="noStrike" spc="-1">
                <a:solidFill>
                  <a:srgbClr val="99284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Assistive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3600" b="0" strike="noStrike" spc="-1">
                <a:solidFill>
                  <a:srgbClr val="99284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Technology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4"/>
          <p:cNvSpPr/>
          <p:nvPr/>
        </p:nvSpPr>
        <p:spPr>
          <a:xfrm>
            <a:off x="6336000" y="2520000"/>
            <a:ext cx="2518920" cy="136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600" b="0" strike="noStrike" spc="-1">
                <a:solidFill>
                  <a:srgbClr val="99284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Inclusive Design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406080" y="453960"/>
            <a:ext cx="55123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Check Contrast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0" name="Picture 399"/>
          <p:cNvPicPr/>
          <p:nvPr/>
        </p:nvPicPr>
        <p:blipFill>
          <a:blip r:embed="rId3"/>
          <a:stretch/>
        </p:blipFill>
        <p:spPr>
          <a:xfrm>
            <a:off x="1995840" y="1515960"/>
            <a:ext cx="509436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406080" y="453960"/>
            <a:ext cx="55123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Images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2" name="Picture 401"/>
          <p:cNvPicPr/>
          <p:nvPr/>
        </p:nvPicPr>
        <p:blipFill>
          <a:blip r:embed="rId3"/>
          <a:stretch/>
        </p:blipFill>
        <p:spPr>
          <a:xfrm>
            <a:off x="1066320" y="1515960"/>
            <a:ext cx="2734200" cy="4383720"/>
          </a:xfrm>
          <a:prstGeom prst="rect">
            <a:avLst/>
          </a:prstGeom>
          <a:ln>
            <a:noFill/>
          </a:ln>
        </p:spPr>
      </p:pic>
      <p:pic>
        <p:nvPicPr>
          <p:cNvPr id="403" name="Picture 402"/>
          <p:cNvPicPr/>
          <p:nvPr/>
        </p:nvPicPr>
        <p:blipFill>
          <a:blip r:embed="rId4"/>
          <a:stretch/>
        </p:blipFill>
        <p:spPr>
          <a:xfrm>
            <a:off x="5288760" y="1515960"/>
            <a:ext cx="273420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406080" y="453960"/>
            <a:ext cx="55123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Documents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5" name="Picture 404"/>
          <p:cNvPicPr/>
          <p:nvPr/>
        </p:nvPicPr>
        <p:blipFill>
          <a:blip r:embed="rId3"/>
          <a:stretch/>
        </p:blipFill>
        <p:spPr>
          <a:xfrm>
            <a:off x="1496520" y="1515960"/>
            <a:ext cx="609300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406080" y="453960"/>
            <a:ext cx="55123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Drop kerb a11y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7" name="Picture 406"/>
          <p:cNvPicPr/>
          <p:nvPr/>
        </p:nvPicPr>
        <p:blipFill>
          <a:blip r:embed="rId3"/>
          <a:stretch/>
        </p:blipFill>
        <p:spPr>
          <a:xfrm>
            <a:off x="1404720" y="1515960"/>
            <a:ext cx="627660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406080" y="453960"/>
            <a:ext cx="55123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UK Stats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CustomShape 2"/>
          <p:cNvSpPr/>
          <p:nvPr/>
        </p:nvSpPr>
        <p:spPr>
          <a:xfrm>
            <a:off x="423360" y="1515960"/>
            <a:ext cx="823968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 million working age are registered disabled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those only 45% in work (cf 80% of overall population)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 million below digital skills threshold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406080" y="453960"/>
            <a:ext cx="55123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Accessible to Whom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315000" y="1657080"/>
            <a:ext cx="823968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Customers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Clients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Students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Employees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Developers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Designers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Elders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406080" y="453960"/>
            <a:ext cx="55123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2"/>
          <p:cNvSpPr/>
          <p:nvPr/>
        </p:nvSpPr>
        <p:spPr>
          <a:xfrm>
            <a:off x="406080" y="453960"/>
            <a:ext cx="55123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Simple A11y Checks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CustomShape 3"/>
          <p:cNvSpPr/>
          <p:nvPr/>
        </p:nvSpPr>
        <p:spPr>
          <a:xfrm>
            <a:off x="423360" y="1515960"/>
            <a:ext cx="823968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Correct tab sequence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Zoom text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Captions on videos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Alternate text for pictures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Accessible PDFs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Fast Flashing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Check Contrast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7102440" y="6361200"/>
            <a:ext cx="1408680" cy="5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/>
          <a:lstStyle/>
          <a:p>
            <a:pPr algn="r">
              <a:lnSpc>
                <a:spcPct val="100000"/>
              </a:lnSpc>
            </a:pPr>
            <a:r>
              <a:rPr lang="en-GB" sz="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Presentation to insert name here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8566200" y="6316560"/>
            <a:ext cx="189360" cy="14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3"/>
          <p:cNvSpPr/>
          <p:nvPr/>
        </p:nvSpPr>
        <p:spPr>
          <a:xfrm>
            <a:off x="406440" y="507960"/>
            <a:ext cx="5534640" cy="32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GB" sz="2400" b="0" strike="noStrike" spc="-1">
                <a:solidFill>
                  <a:srgbClr val="00694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Introduction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4"/>
          <p:cNvSpPr/>
          <p:nvPr/>
        </p:nvSpPr>
        <p:spPr>
          <a:xfrm>
            <a:off x="406440" y="1533600"/>
            <a:ext cx="8261640" cy="440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00694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am Peter Abrahams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90000"/>
              <a:buFont typeface="Times New Roman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Secretary of the Digital Accessibility Specialist Group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Member of the Best Practice Committee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90000"/>
              <a:buFont typeface="Times New Roman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50 Years in IT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90000"/>
              <a:buFont typeface="Times New Roman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Last 10 in Accessibility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00694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My aim today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90000"/>
              <a:buFont typeface="Times New Roman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Introduce digital accessibility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90000"/>
              <a:buFont typeface="Times New Roman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Encourage you to promote it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406080" y="453960"/>
            <a:ext cx="55123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Education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423360" y="1515960"/>
            <a:ext cx="823968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Digital Accessibility MOOC 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BCS Digital Accessibility -Web Essentials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First Seven Steps to accessible websites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First Seven Steps to accessible mobile apps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406080" y="453960"/>
            <a:ext cx="55123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Useful Organisations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CustomShape 2"/>
          <p:cNvSpPr/>
          <p:nvPr/>
        </p:nvSpPr>
        <p:spPr>
          <a:xfrm>
            <a:off x="576000" y="1519920"/>
            <a:ext cx="823968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BCS Digital Accessibility SG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Business Disability Forum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AbilityNet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 Inclusion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;Arial"/>
              </a:rPr>
              <a:t>AXSChat</a:t>
            </a: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406080" y="453960"/>
            <a:ext cx="55123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Useful Links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2"/>
          <p:cNvSpPr/>
          <p:nvPr/>
        </p:nvSpPr>
        <p:spPr>
          <a:xfrm>
            <a:off x="423360" y="1515960"/>
            <a:ext cx="823968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Cambridge University Inclusive Design Toolkit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Colour blindness Test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Understanding WCAG 2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Webaim WAVE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;Arial"/>
              </a:rPr>
              <a:t>BS 8878: 2010 - Web accessibility code of practice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406080" y="453960"/>
            <a:ext cx="55123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Inclusive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2"/>
          <p:cNvSpPr/>
          <p:nvPr/>
        </p:nvSpPr>
        <p:spPr>
          <a:xfrm>
            <a:off x="423360" y="1515960"/>
            <a:ext cx="823968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Thinking about accessibility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Creates accessible systems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Creates more usable systems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Essential for some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Better for all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406080" y="453960"/>
            <a:ext cx="55123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2"/>
          <p:cNvSpPr/>
          <p:nvPr/>
        </p:nvSpPr>
        <p:spPr>
          <a:xfrm>
            <a:off x="423360" y="1515960"/>
            <a:ext cx="823968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Thank you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7102440" y="6361200"/>
            <a:ext cx="1408680" cy="5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/>
          <a:lstStyle/>
          <a:p>
            <a:pPr algn="r">
              <a:lnSpc>
                <a:spcPct val="100000"/>
              </a:lnSpc>
            </a:pPr>
            <a:r>
              <a:rPr lang="en-GB" sz="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Presentation to insert name here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8566200" y="6316560"/>
            <a:ext cx="189360" cy="14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3"/>
          <p:cNvSpPr/>
          <p:nvPr/>
        </p:nvSpPr>
        <p:spPr>
          <a:xfrm>
            <a:off x="406440" y="507960"/>
            <a:ext cx="5534640" cy="32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GB" sz="2400" b="0" strike="noStrike" spc="-1">
                <a:solidFill>
                  <a:srgbClr val="00694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BCS Strategy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4"/>
          <p:cNvSpPr/>
          <p:nvPr/>
        </p:nvSpPr>
        <p:spPr>
          <a:xfrm>
            <a:off x="423720" y="1938240"/>
            <a:ext cx="8262000" cy="40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85000"/>
              </a:lnSpc>
            </a:pPr>
            <a:r>
              <a:rPr lang="en-GB" sz="3200" b="1" strike="noStrike" spc="-1">
                <a:solidFill>
                  <a:srgbClr val="0083A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The BCS Strategy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5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5000"/>
              </a:lnSpc>
            </a:pPr>
            <a:r>
              <a:rPr lang="en-GB" sz="3200" b="1" strike="noStrike" spc="-1">
                <a:solidFill>
                  <a:srgbClr val="0083A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“Making IT good for society</a:t>
            </a: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GB" sz="3200" b="1" strike="noStrike" spc="-1">
                <a:solidFill>
                  <a:srgbClr val="0083A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”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en-GB" sz="1800" b="0" strike="noStrike" spc="-1">
                <a:solidFill>
                  <a:srgbClr val="5BA0B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David Evans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en-GB" sz="1800" b="0" strike="noStrike" spc="-1">
                <a:solidFill>
                  <a:srgbClr val="5BA0B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Director, Policy and Community, BCS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7102440" y="6361200"/>
            <a:ext cx="1408680" cy="5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/>
          <a:lstStyle/>
          <a:p>
            <a:pPr algn="r">
              <a:lnSpc>
                <a:spcPct val="100000"/>
              </a:lnSpc>
            </a:pPr>
            <a:r>
              <a:rPr lang="en-GB" sz="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Presentation to insert name here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8566200" y="6316560"/>
            <a:ext cx="189360" cy="14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3"/>
          <p:cNvSpPr/>
          <p:nvPr/>
        </p:nvSpPr>
        <p:spPr>
          <a:xfrm>
            <a:off x="406440" y="507960"/>
            <a:ext cx="5534640" cy="32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GB" sz="2400" b="0" strike="noStrike" spc="-1">
                <a:solidFill>
                  <a:srgbClr val="00694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Society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406440" y="1533600"/>
            <a:ext cx="8261640" cy="440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90000"/>
              <a:buFont typeface="Times New Roman"/>
              <a:buChar char="•"/>
            </a:pPr>
            <a:r>
              <a:rPr lang="en-GB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Society must mean all of Society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r>
              <a:rPr lang="en-GB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BCS must include everyone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90000"/>
              <a:buFont typeface="Times New Roman"/>
              <a:buChar char="•"/>
            </a:pPr>
            <a:r>
              <a:rPr lang="en-GB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 particular we must include people with disabilities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7102440" y="6361200"/>
            <a:ext cx="1408680" cy="5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/>
          <a:lstStyle/>
          <a:p>
            <a:pPr algn="r">
              <a:lnSpc>
                <a:spcPct val="100000"/>
              </a:lnSpc>
            </a:pPr>
            <a:r>
              <a:rPr lang="en-GB" sz="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Presentation to insert name here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8566200" y="6316560"/>
            <a:ext cx="189360" cy="14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3"/>
          <p:cNvSpPr/>
          <p:nvPr/>
        </p:nvSpPr>
        <p:spPr>
          <a:xfrm>
            <a:off x="406440" y="507960"/>
            <a:ext cx="5534640" cy="32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GB" sz="2400" b="0" strike="noStrike" spc="-1">
                <a:solidFill>
                  <a:srgbClr val="00694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Digital Inclusion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4"/>
          <p:cNvSpPr/>
          <p:nvPr/>
        </p:nvSpPr>
        <p:spPr>
          <a:xfrm>
            <a:off x="4073400" y="5033880"/>
            <a:ext cx="865800" cy="34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/>
          <a:lstStyle/>
          <a:p>
            <a:pPr>
              <a:lnSpc>
                <a:spcPct val="93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Group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5"/>
          <p:cNvSpPr/>
          <p:nvPr/>
        </p:nvSpPr>
        <p:spPr>
          <a:xfrm>
            <a:off x="330120" y="1415880"/>
            <a:ext cx="2302560" cy="16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0840" rIns="90000" bIns="45000"/>
          <a:lstStyle/>
          <a:p>
            <a:pPr>
              <a:lnSpc>
                <a:spcPct val="93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Social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Inclusion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Race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Religion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Gender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Orientation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Age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6"/>
          <p:cNvSpPr/>
          <p:nvPr/>
        </p:nvSpPr>
        <p:spPr>
          <a:xfrm>
            <a:off x="401760" y="4775040"/>
            <a:ext cx="2446560" cy="13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0840" rIns="90000" bIns="45000"/>
          <a:lstStyle/>
          <a:p>
            <a:pPr>
              <a:lnSpc>
                <a:spcPct val="93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Technical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Inclusion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Access to HW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Fast broadband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Training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7"/>
          <p:cNvSpPr/>
          <p:nvPr/>
        </p:nvSpPr>
        <p:spPr>
          <a:xfrm>
            <a:off x="7097760" y="2976480"/>
            <a:ext cx="1613520" cy="160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0840" rIns="90000" bIns="45000"/>
          <a:lstStyle/>
          <a:p>
            <a:pPr>
              <a:lnSpc>
                <a:spcPct val="93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Disability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Inclusion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Movement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Vision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Hearing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Cognition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8"/>
          <p:cNvSpPr/>
          <p:nvPr/>
        </p:nvSpPr>
        <p:spPr>
          <a:xfrm>
            <a:off x="2028960" y="1390680"/>
            <a:ext cx="4823280" cy="4823280"/>
          </a:xfrm>
          <a:prstGeom prst="ellipse">
            <a:avLst/>
          </a:prstGeom>
          <a:solidFill>
            <a:srgbClr val="B847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9"/>
          <p:cNvSpPr/>
          <p:nvPr/>
        </p:nvSpPr>
        <p:spPr>
          <a:xfrm>
            <a:off x="2592360" y="1908000"/>
            <a:ext cx="3778920" cy="3778920"/>
          </a:xfrm>
          <a:prstGeom prst="ellipse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10"/>
          <p:cNvSpPr/>
          <p:nvPr/>
        </p:nvSpPr>
        <p:spPr>
          <a:xfrm>
            <a:off x="3168720" y="2484360"/>
            <a:ext cx="2591280" cy="2591280"/>
          </a:xfrm>
          <a:prstGeom prst="ellipse">
            <a:avLst/>
          </a:prstGeom>
          <a:solidFill>
            <a:srgbClr val="008000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11"/>
          <p:cNvSpPr/>
          <p:nvPr/>
        </p:nvSpPr>
        <p:spPr>
          <a:xfrm>
            <a:off x="3851280" y="3168720"/>
            <a:ext cx="1222920" cy="1222920"/>
          </a:xfrm>
          <a:prstGeom prst="ellipse">
            <a:avLst/>
          </a:prstGeom>
          <a:solidFill>
            <a:srgbClr val="23FF23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/>
          <a:lstStyle/>
          <a:p>
            <a:pPr algn="ctr">
              <a:lnSpc>
                <a:spcPct val="93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Inclusive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BCS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12"/>
          <p:cNvSpPr/>
          <p:nvPr/>
        </p:nvSpPr>
        <p:spPr>
          <a:xfrm>
            <a:off x="4003560" y="2735280"/>
            <a:ext cx="86580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/>
          <a:lstStyle/>
          <a:p>
            <a:pPr algn="ctr">
              <a:lnSpc>
                <a:spcPct val="93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Inclusive Group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13"/>
          <p:cNvSpPr/>
          <p:nvPr/>
        </p:nvSpPr>
        <p:spPr>
          <a:xfrm>
            <a:off x="3456000" y="1539720"/>
            <a:ext cx="2375280" cy="34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0840" rIns="90000" bIns="45000"/>
          <a:lstStyle/>
          <a:p>
            <a:pPr>
              <a:lnSpc>
                <a:spcPct val="93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Inclusive Society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14"/>
          <p:cNvSpPr/>
          <p:nvPr/>
        </p:nvSpPr>
        <p:spPr>
          <a:xfrm>
            <a:off x="3168720" y="2173320"/>
            <a:ext cx="26625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2640" rIns="90000" bIns="45000"/>
          <a:lstStyle/>
          <a:p>
            <a:pPr>
              <a:lnSpc>
                <a:spcPct val="93000"/>
              </a:lnSpc>
            </a:pP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Inclusive Profession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Line 15"/>
          <p:cNvSpPr/>
          <p:nvPr/>
        </p:nvSpPr>
        <p:spPr>
          <a:xfrm flipH="1">
            <a:off x="4733640" y="1655640"/>
            <a:ext cx="901800" cy="1584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Line 16"/>
          <p:cNvSpPr/>
          <p:nvPr/>
        </p:nvSpPr>
        <p:spPr>
          <a:xfrm>
            <a:off x="2028960" y="3792600"/>
            <a:ext cx="1822320" cy="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Line 17"/>
          <p:cNvSpPr/>
          <p:nvPr/>
        </p:nvSpPr>
        <p:spPr>
          <a:xfrm flipH="1" flipV="1">
            <a:off x="4731840" y="4300200"/>
            <a:ext cx="938520" cy="1585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406080" y="507600"/>
            <a:ext cx="55123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GB" sz="3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Disability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2"/>
          <p:cNvSpPr/>
          <p:nvPr/>
        </p:nvSpPr>
        <p:spPr>
          <a:xfrm>
            <a:off x="423360" y="1515960"/>
            <a:ext cx="402012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 I disabled?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4" name="Picture 373"/>
          <p:cNvPicPr/>
          <p:nvPr/>
        </p:nvPicPr>
        <p:blipFill>
          <a:blip r:embed="rId3"/>
          <a:stretch/>
        </p:blipFill>
        <p:spPr>
          <a:xfrm>
            <a:off x="4916160" y="1515960"/>
            <a:ext cx="347976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406080" y="453960"/>
            <a:ext cx="55123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Colour Blind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6" name="Picture 375"/>
          <p:cNvPicPr/>
          <p:nvPr/>
        </p:nvPicPr>
        <p:blipFill>
          <a:blip r:embed="rId3"/>
          <a:stretch/>
        </p:blipFill>
        <p:spPr>
          <a:xfrm>
            <a:off x="432000" y="1980000"/>
            <a:ext cx="3599640" cy="3419640"/>
          </a:xfrm>
          <a:prstGeom prst="rect">
            <a:avLst/>
          </a:prstGeom>
          <a:ln>
            <a:noFill/>
          </a:ln>
        </p:spPr>
      </p:pic>
      <p:pic>
        <p:nvPicPr>
          <p:cNvPr id="377" name="Picture 376"/>
          <p:cNvPicPr/>
          <p:nvPr/>
        </p:nvPicPr>
        <p:blipFill>
          <a:blip r:embed="rId4"/>
          <a:stretch/>
        </p:blipFill>
        <p:spPr>
          <a:xfrm>
            <a:off x="4608000" y="1958400"/>
            <a:ext cx="3599640" cy="329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406080" y="453960"/>
            <a:ext cx="551232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Colour Blind 3?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9" name="Picture 378"/>
          <p:cNvPicPr/>
          <p:nvPr/>
        </p:nvPicPr>
        <p:blipFill>
          <a:blip r:embed="rId3"/>
          <a:stretch/>
        </p:blipFill>
        <p:spPr>
          <a:xfrm>
            <a:off x="2746800" y="1603800"/>
            <a:ext cx="4020480" cy="378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406080" y="507600"/>
            <a:ext cx="55123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GB" sz="3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Ability Spectrum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CustomShape 2"/>
          <p:cNvSpPr/>
          <p:nvPr/>
        </p:nvSpPr>
        <p:spPr>
          <a:xfrm>
            <a:off x="423360" y="1515960"/>
            <a:ext cx="823968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3"/>
          <p:cNvSpPr/>
          <p:nvPr/>
        </p:nvSpPr>
        <p:spPr>
          <a:xfrm>
            <a:off x="1008000" y="3259800"/>
            <a:ext cx="7414920" cy="915480"/>
          </a:xfrm>
          <a:prstGeom prst="rect">
            <a:avLst/>
          </a:prstGeom>
          <a:gradFill>
            <a:gsLst>
              <a:gs pos="0">
                <a:srgbClr val="000080"/>
              </a:gs>
              <a:gs pos="100000">
                <a:srgbClr val="FFFFFF"/>
              </a:gs>
            </a:gsLst>
            <a:lin ang="27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"/>
          <p:cNvSpPr/>
          <p:nvPr/>
        </p:nvSpPr>
        <p:spPr>
          <a:xfrm>
            <a:off x="1008000" y="2495880"/>
            <a:ext cx="862920" cy="4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Non-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CustomShape 5"/>
          <p:cNvSpPr/>
          <p:nvPr/>
        </p:nvSpPr>
        <p:spPr>
          <a:xfrm>
            <a:off x="2520000" y="2190600"/>
            <a:ext cx="862920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Dis-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6"/>
          <p:cNvSpPr/>
          <p:nvPr/>
        </p:nvSpPr>
        <p:spPr>
          <a:xfrm>
            <a:off x="4032000" y="1961640"/>
            <a:ext cx="1006920" cy="60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Less-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CustomShape 7"/>
          <p:cNvSpPr/>
          <p:nvPr/>
        </p:nvSpPr>
        <p:spPr>
          <a:xfrm>
            <a:off x="5472000" y="1783080"/>
            <a:ext cx="862920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Ave-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8"/>
          <p:cNvSpPr/>
          <p:nvPr/>
        </p:nvSpPr>
        <p:spPr>
          <a:xfrm>
            <a:off x="7200000" y="1656000"/>
            <a:ext cx="122292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Super-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9"/>
          <p:cNvSpPr/>
          <p:nvPr/>
        </p:nvSpPr>
        <p:spPr>
          <a:xfrm rot="19730400">
            <a:off x="1079280" y="4823640"/>
            <a:ext cx="1871280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Permanent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10"/>
          <p:cNvSpPr/>
          <p:nvPr/>
        </p:nvSpPr>
        <p:spPr>
          <a:xfrm rot="2143800">
            <a:off x="6314400" y="4897080"/>
            <a:ext cx="1871280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Temporary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11"/>
          <p:cNvSpPr/>
          <p:nvPr/>
        </p:nvSpPr>
        <p:spPr>
          <a:xfrm>
            <a:off x="3600000" y="4897800"/>
            <a:ext cx="1871280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Situational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2906</TotalTime>
  <Words>973</Words>
  <Application>Microsoft Office PowerPoint</Application>
  <PresentationFormat>On-screen Show (4:3)</PresentationFormat>
  <Paragraphs>202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ＭＳ Ｐゴシック</vt:lpstr>
      <vt:lpstr>Arial</vt:lpstr>
      <vt:lpstr>DejaVu Sans</vt:lpstr>
      <vt:lpstr>Helvetica;Arial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Lloyd</dc:creator>
  <dc:description/>
  <cp:lastModifiedBy>Saverio Bongo</cp:lastModifiedBy>
  <cp:revision>17</cp:revision>
  <dcterms:modified xsi:type="dcterms:W3CDTF">2016-11-08T20:42:10Z</dcterms:modified>
  <dc:language>en-GB</dc:language>
</cp:coreProperties>
</file>