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7" r:id="rId11"/>
    <p:sldId id="266" r:id="rId12"/>
    <p:sldId id="268" r:id="rId13"/>
    <p:sldId id="269" r:id="rId14"/>
    <p:sldId id="272" r:id="rId15"/>
    <p:sldId id="270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6A749-92E1-459D-96B3-186CC1BAC547}" type="datetimeFigureOut">
              <a:rPr lang="en-GB" smtClean="0"/>
              <a:pPr/>
              <a:t>03/02/2015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B5EE2-181A-479D-A970-115BDC593D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694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99181-566F-4373-A002-C33E7B082099}" type="datetimeFigureOut">
              <a:rPr lang="en-GB" smtClean="0"/>
              <a:pPr/>
              <a:t>03/02/2015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D8182-373A-4B5D-B91D-8EDC894F7D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026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09321"/>
            <a:ext cx="2242592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5856" y="6093296"/>
            <a:ext cx="2895600" cy="5811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208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823C3-FC4D-4AC5-AE4A-920A807D00E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051" name="Picture 3" descr="F:\Requirements Analytics\Logos\Final\Main Logo\Static\Brochure version 01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491880" y="5949280"/>
            <a:ext cx="2808312" cy="908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Risk Attenuation and Management in Software Projects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Geoffrey Darnton</a:t>
            </a:r>
          </a:p>
          <a:p>
            <a:r>
              <a:rPr lang="en-GB" dirty="0" smtClean="0"/>
              <a:t>Requirements Analytics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Millennium Bridge from Tate Modern</a:t>
            </a:r>
            <a:endParaRPr lang="en-GB" dirty="0"/>
          </a:p>
        </p:txBody>
      </p:sp>
      <p:pic>
        <p:nvPicPr>
          <p:cNvPr id="5" name="Picture Placeholder 4" descr="300px-Mill.bridge.from.tate.modern.arp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333" r="133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GB" dirty="0" smtClean="0"/>
              <a:t>Obtained from Wikipedia article about the Millennium Bridge, at:</a:t>
            </a:r>
          </a:p>
          <a:p>
            <a:pPr algn="ctr"/>
            <a:r>
              <a:rPr lang="en-GB" dirty="0" smtClean="0"/>
              <a:t>http://en.wikipedia.org/wiki/Millennium_Bridge,_London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 Wobbled!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There was nothing in the requirements suggesting it should wobble when people walk over it.</a:t>
            </a:r>
          </a:p>
          <a:p>
            <a:r>
              <a:rPr lang="en-GB" dirty="0" smtClean="0"/>
              <a:t>On the first 2 days after opening on 10-Jun-2000 it wobbled. Then it was closed for 2 years to eliminate the wobble!</a:t>
            </a:r>
          </a:p>
          <a:p>
            <a:r>
              <a:rPr lang="en-GB" dirty="0" smtClean="0"/>
              <a:t>The problem did not emerge until extremely late in the project cycle (deployment!) – a key symptom of a defective project management method.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Bridge 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Although humans have been building foot bridges for thousands of years, the Millennium Bridge was high in novelty and complexity.</a:t>
            </a:r>
          </a:p>
          <a:p>
            <a:r>
              <a:rPr lang="en-GB" dirty="0" smtClean="0"/>
              <a:t>According to Wikipedia: “In the case of the Millennium Bridge, because the lateral motion caused the pedestrians loading the bridge to directly participate with the bridge, the </a:t>
            </a:r>
            <a:r>
              <a:rPr lang="en-GB" dirty="0" err="1" smtClean="0"/>
              <a:t>vibrational</a:t>
            </a:r>
            <a:r>
              <a:rPr lang="en-GB" dirty="0" smtClean="0"/>
              <a:t> modes had not been anticipated by the designers”.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Fast Forward – Spiral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Nearly 20 years after Royce’s Waterfall Model, Barry Boehm published his Spiral Model for Software Development (BB also worked for TRW).</a:t>
            </a:r>
          </a:p>
          <a:p>
            <a:r>
              <a:rPr lang="en-GB" dirty="0" smtClean="0"/>
              <a:t>This is based on recognition that in the early stages of a project, there may be items in the requirements wish list that are extremely difficult to satisfy, and some may be impossible given the current state of technology (or resources available).</a:t>
            </a:r>
          </a:p>
          <a:p>
            <a:r>
              <a:rPr lang="en-GB" dirty="0" smtClean="0"/>
              <a:t>Therefore, WBS and milestones moved to Risk identification and attenuation.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5733256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Spiral model of the software process (Boehm 1988)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79B0-3E85-4713-B057-01E53BFAE331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7" name="Picture 6" descr="spiral0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764704"/>
            <a:ext cx="4973160" cy="4618559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the Spiral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Project meetings to check progress against milestones are scrapped.</a:t>
            </a:r>
          </a:p>
          <a:p>
            <a:r>
              <a:rPr lang="en-GB" dirty="0" smtClean="0"/>
              <a:t>They are replaced by project management meetings to discuss highest priority difficulties, assign responsibility for investigation, and review the project in the light of experience trying to solve problems.</a:t>
            </a:r>
          </a:p>
          <a:p>
            <a:r>
              <a:rPr lang="en-GB" dirty="0" smtClean="0"/>
              <a:t>Re-scope the project if necessary.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Managers </a:t>
            </a:r>
            <a:r>
              <a:rPr lang="en-GB" dirty="0" err="1" smtClean="0"/>
              <a:t>vs</a:t>
            </a:r>
            <a:r>
              <a:rPr lang="en-GB" dirty="0" smtClean="0"/>
              <a:t> Techies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Managers love the waterfall model – it gives the illusion of good project progress as milestones are ticked off – they don’t like the spiral model as it is less clear what’s being obtained for the money after different periods of time.</a:t>
            </a:r>
          </a:p>
          <a:p>
            <a:r>
              <a:rPr lang="en-GB" dirty="0" smtClean="0"/>
              <a:t>Techies prefer the Spiral Model because it recognizes the inherent uncertainties and risks.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Many organizations proceed by choosing or designing a project development method – i.e. one method per organization.</a:t>
            </a:r>
          </a:p>
          <a:p>
            <a:r>
              <a:rPr lang="en-GB" dirty="0" smtClean="0"/>
              <a:t>Different problems need different methods – therefore it may be necessary to have one method </a:t>
            </a:r>
            <a:r>
              <a:rPr lang="en-GB" i="1" dirty="0" smtClean="0"/>
              <a:t>per project.</a:t>
            </a:r>
            <a:endParaRPr lang="en-GB" dirty="0" smtClean="0"/>
          </a:p>
          <a:p>
            <a:r>
              <a:rPr lang="en-GB" dirty="0" smtClean="0"/>
              <a:t>See IEEE Std 1074 - </a:t>
            </a:r>
            <a:r>
              <a:rPr lang="en-GB" dirty="0"/>
              <a:t>Standard for Developing </a:t>
            </a:r>
            <a:r>
              <a:rPr lang="en-GB" dirty="0" smtClean="0"/>
              <a:t>a Software </a:t>
            </a:r>
            <a:r>
              <a:rPr lang="en-GB" dirty="0"/>
              <a:t>Project Life Cycle Process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a problem can be solved with known and experienced approaches, a Waterfall Model may be the most appropriate.</a:t>
            </a:r>
          </a:p>
          <a:p>
            <a:r>
              <a:rPr lang="en-GB" dirty="0" smtClean="0"/>
              <a:t>If a problem is high in novelty or complexity, choose a Spiral Model.</a:t>
            </a:r>
          </a:p>
          <a:p>
            <a:r>
              <a:rPr lang="en-GB" dirty="0" smtClean="0"/>
              <a:t>Both a Waterfall and Spiral Model can be compliant with IEEE 1074 (and hence probably ISO 12207).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Project management methods can be seen on a spectrum from Waterfall at one end to Spiral** at the other. Use complexity and novelty to choose.</a:t>
            </a:r>
          </a:p>
          <a:p>
            <a:r>
              <a:rPr lang="en-GB" dirty="0" smtClean="0"/>
              <a:t>After sufficient prototyping, risk identification and management, and project re-scoping, a Spiral ends with a Waterfall.</a:t>
            </a:r>
          </a:p>
          <a:p>
            <a:r>
              <a:rPr lang="en-GB" dirty="0" smtClean="0"/>
              <a:t>Move from one method per organization, to one method per project, introducing method engineers to perform project life cycle definitions.</a:t>
            </a:r>
            <a:endParaRPr lang="en-GB" sz="1400" dirty="0" smtClean="0"/>
          </a:p>
          <a:p>
            <a:pPr>
              <a:buNone/>
            </a:pPr>
            <a:r>
              <a:rPr lang="en-GB" sz="1400" dirty="0" smtClean="0"/>
              <a:t>** </a:t>
            </a:r>
            <a:r>
              <a:rPr lang="en-GB" sz="1500" i="1" dirty="0" smtClean="0"/>
              <a:t>‘Spiral’ has evolved to ‘incremental commitment’</a:t>
            </a:r>
            <a:endParaRPr lang="en-GB" sz="15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WBS and Milestones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Break the whole project down into smaller ‘chunks’ – and sequences</a:t>
            </a:r>
          </a:p>
          <a:p>
            <a:r>
              <a:rPr lang="en-GB" dirty="0" smtClean="0"/>
              <a:t>Those ‘chunks’ constitute the Work Breakdown Structure</a:t>
            </a:r>
          </a:p>
          <a:p>
            <a:r>
              <a:rPr lang="en-GB" dirty="0" smtClean="0"/>
              <a:t>Allocate people and resources – compute the project timescale</a:t>
            </a:r>
          </a:p>
          <a:p>
            <a:r>
              <a:rPr lang="en-GB" dirty="0" smtClean="0"/>
              <a:t>Schedule the WBS and decide which milestones to check</a:t>
            </a:r>
          </a:p>
          <a:p>
            <a:r>
              <a:rPr lang="en-GB" dirty="0" smtClean="0"/>
              <a:t>Hold project management meetings to check progress against those milestones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Waterfall Model the Origin?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Waterfall model based on millennia of experience</a:t>
            </a:r>
          </a:p>
          <a:p>
            <a:r>
              <a:rPr lang="en-GB" dirty="0" smtClean="0"/>
              <a:t>‘Problem’ -&gt; Concept -&gt; Analysis -&gt; Design -&gt; Implement -&gt; Test -&gt; Deploy -&gt; Retire</a:t>
            </a:r>
          </a:p>
          <a:p>
            <a:r>
              <a:rPr lang="en-GB" dirty="0" smtClean="0"/>
              <a:t>One of the most common and widely cited articulations of the Waterfall Model is that of Winston W. Royce** of TRW – of course, this was contextualized for software development</a:t>
            </a:r>
          </a:p>
          <a:p>
            <a:pPr>
              <a:buNone/>
            </a:pPr>
            <a:r>
              <a:rPr lang="en-GB" sz="1400" dirty="0" smtClean="0"/>
              <a:t>**</a:t>
            </a:r>
            <a:r>
              <a:rPr lang="en-GB" sz="1400" i="1" dirty="0" smtClean="0"/>
              <a:t>Proceedings, IEEE WESCON, August 1970, pp1-9.</a:t>
            </a:r>
            <a:endParaRPr lang="en-GB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Royce Waterfall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</p:txBody>
      </p:sp>
      <p:pic>
        <p:nvPicPr>
          <p:cNvPr id="1026" name="Picture 2" descr="F:\Articles and Papers\Royce 1970 basic waterfa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208911" cy="451893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Waterfall Experiences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Original paper does allow for various forms of iteration</a:t>
            </a:r>
          </a:p>
          <a:p>
            <a:r>
              <a:rPr lang="en-GB" dirty="0" smtClean="0"/>
              <a:t>Adopted by many organizations for their software development project management</a:t>
            </a:r>
          </a:p>
          <a:p>
            <a:r>
              <a:rPr lang="en-GB" dirty="0" smtClean="0"/>
              <a:t>Assumes a good understanding of requirements very early in the project</a:t>
            </a:r>
          </a:p>
          <a:p>
            <a:r>
              <a:rPr lang="en-GB" dirty="0" smtClean="0"/>
              <a:t>Project problems are usually identified very late in the project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 Walkabout on the Moon?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Some interesting scenarios (with acknowledgements to Barry Boehm)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Satellite into the Atlantic Ocean</a:t>
            </a:r>
          </a:p>
          <a:p>
            <a:endParaRPr lang="en-GB" dirty="0"/>
          </a:p>
          <a:p>
            <a:r>
              <a:rPr lang="en-GB" dirty="0" smtClean="0"/>
              <a:t>Portable army missile control system with an ‘undo’ button</a:t>
            </a:r>
          </a:p>
          <a:p>
            <a:endParaRPr lang="en-GB" dirty="0"/>
          </a:p>
          <a:p>
            <a:r>
              <a:rPr lang="en-GB" dirty="0"/>
              <a:t>S</a:t>
            </a:r>
            <a:r>
              <a:rPr lang="en-GB" dirty="0" smtClean="0"/>
              <a:t>oftware to support going walkabout on the moon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Professor and his Model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An engineering professor had a model railway system in his university lab.</a:t>
            </a:r>
          </a:p>
          <a:p>
            <a:r>
              <a:rPr lang="en-GB" dirty="0" smtClean="0"/>
              <a:t>Was this because he had a frustrated childhood with parents who couldn’t afford model railways when he was a child, but now he has a good salary and can afford them?</a:t>
            </a:r>
          </a:p>
          <a:p>
            <a:r>
              <a:rPr lang="en-GB" dirty="0" smtClean="0"/>
              <a:t>No – the British and French, after more than 100 years of discussions, agreed to build a railway tunnel joining the countries.</a:t>
            </a:r>
          </a:p>
          <a:p>
            <a:r>
              <a:rPr lang="en-GB" dirty="0" smtClean="0"/>
              <a:t>So, why play with trains? – find out in the presentation and discussion!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Observations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previous scenarios involve either serious errors that crept into the implementations, or requirements that need very careful understanding, clarification, and maybe project re-scoping</a:t>
            </a:r>
          </a:p>
          <a:p>
            <a:pPr>
              <a:buNone/>
            </a:pPr>
            <a:r>
              <a:rPr lang="en-GB" dirty="0" smtClean="0"/>
              <a:t>There are two critical project dimensions to think about:</a:t>
            </a:r>
          </a:p>
          <a:p>
            <a:r>
              <a:rPr lang="en-GB" dirty="0" smtClean="0"/>
              <a:t>Novelty</a:t>
            </a:r>
          </a:p>
          <a:p>
            <a:r>
              <a:rPr lang="en-GB" dirty="0" smtClean="0"/>
              <a:t>Complexity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Millennium Bridge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Millennium Bridge is a new footbridge across the Thames in London built as part of the celebrations for the new millennium.</a:t>
            </a:r>
          </a:p>
          <a:p>
            <a:r>
              <a:rPr lang="en-GB" dirty="0" smtClean="0"/>
              <a:t>It is a footbridge.</a:t>
            </a:r>
          </a:p>
          <a:p>
            <a:r>
              <a:rPr lang="en-GB" dirty="0" smtClean="0"/>
              <a:t>Humans have been building footbridges for thousands of years.</a:t>
            </a:r>
          </a:p>
          <a:p>
            <a:r>
              <a:rPr lang="en-GB" dirty="0" smtClean="0"/>
              <a:t>Therefore, there is a huge amount of experience available building footbridges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823C3-FC4D-4AC5-AE4A-920A807D00E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©  Geoffrey Darnton and others</a:t>
            </a:r>
            <a:endParaRPr lang="en-GB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2083</TotalTime>
  <Words>1078</Words>
  <Application>Microsoft Office PowerPoint</Application>
  <PresentationFormat>On-screen Show (4:3)</PresentationFormat>
  <Paragraphs>114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Risk Attenuation and Management in Software Projects</vt:lpstr>
      <vt:lpstr>WBS and Milestones</vt:lpstr>
      <vt:lpstr>Waterfall Model the Origin?</vt:lpstr>
      <vt:lpstr>Royce Waterfall Model</vt:lpstr>
      <vt:lpstr>Waterfall Experiences</vt:lpstr>
      <vt:lpstr>Go Walkabout on the Moon?</vt:lpstr>
      <vt:lpstr>The Professor and his Model Trains</vt:lpstr>
      <vt:lpstr>Scenario Observations</vt:lpstr>
      <vt:lpstr>The Millennium Bridge</vt:lpstr>
      <vt:lpstr>Millennium Bridge from Tate Modern</vt:lpstr>
      <vt:lpstr>It Wobbled!</vt:lpstr>
      <vt:lpstr>Bridge Diagnosis</vt:lpstr>
      <vt:lpstr>Fast Forward – Spiral Model</vt:lpstr>
      <vt:lpstr>PowerPoint Presentation</vt:lpstr>
      <vt:lpstr>Using the Spiral Model</vt:lpstr>
      <vt:lpstr>Managers vs Techies</vt:lpstr>
      <vt:lpstr>Standards (1)</vt:lpstr>
      <vt:lpstr>Standards (2)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Breakdown Structures and Milestones, or, Risk Attenuation and Management?</dc:title>
  <dc:creator>Geoffrey</dc:creator>
  <cp:lastModifiedBy>Saverio Bongo</cp:lastModifiedBy>
  <cp:revision>97</cp:revision>
  <dcterms:created xsi:type="dcterms:W3CDTF">2013-01-28T13:43:00Z</dcterms:created>
  <dcterms:modified xsi:type="dcterms:W3CDTF">2015-02-03T09:37:49Z</dcterms:modified>
</cp:coreProperties>
</file>